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aveSubsetFonts="1">
  <p:sldMasterIdLst>
    <p:sldMasterId id="2147483650" r:id="rId1"/>
  </p:sldMasterIdLst>
  <p:notesMasterIdLst>
    <p:notesMasterId r:id="rId68"/>
  </p:notesMasterIdLst>
  <p:handoutMasterIdLst>
    <p:handoutMasterId r:id="rId69"/>
  </p:handoutMasterIdLst>
  <p:sldIdLst>
    <p:sldId id="259" r:id="rId2"/>
    <p:sldId id="294" r:id="rId3"/>
    <p:sldId id="315" r:id="rId4"/>
    <p:sldId id="306" r:id="rId5"/>
    <p:sldId id="305" r:id="rId6"/>
    <p:sldId id="307" r:id="rId7"/>
    <p:sldId id="323" r:id="rId8"/>
    <p:sldId id="304" r:id="rId9"/>
    <p:sldId id="317" r:id="rId10"/>
    <p:sldId id="349" r:id="rId11"/>
    <p:sldId id="312" r:id="rId12"/>
    <p:sldId id="309" r:id="rId13"/>
    <p:sldId id="311" r:id="rId14"/>
    <p:sldId id="322" r:id="rId15"/>
    <p:sldId id="310" r:id="rId16"/>
    <p:sldId id="320" r:id="rId17"/>
    <p:sldId id="321" r:id="rId18"/>
    <p:sldId id="318" r:id="rId19"/>
    <p:sldId id="314" r:id="rId20"/>
    <p:sldId id="324" r:id="rId21"/>
    <p:sldId id="325" r:id="rId22"/>
    <p:sldId id="326" r:id="rId23"/>
    <p:sldId id="327" r:id="rId24"/>
    <p:sldId id="328" r:id="rId25"/>
    <p:sldId id="334" r:id="rId26"/>
    <p:sldId id="336" r:id="rId27"/>
    <p:sldId id="337" r:id="rId28"/>
    <p:sldId id="338" r:id="rId29"/>
    <p:sldId id="339" r:id="rId30"/>
    <p:sldId id="340" r:id="rId31"/>
    <p:sldId id="341" r:id="rId32"/>
    <p:sldId id="344" r:id="rId33"/>
    <p:sldId id="342" r:id="rId34"/>
    <p:sldId id="329" r:id="rId35"/>
    <p:sldId id="332" r:id="rId36"/>
    <p:sldId id="345" r:id="rId37"/>
    <p:sldId id="346" r:id="rId38"/>
    <p:sldId id="347" r:id="rId39"/>
    <p:sldId id="348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70" r:id="rId48"/>
    <p:sldId id="298" r:id="rId49"/>
    <p:sldId id="271" r:id="rId50"/>
    <p:sldId id="273" r:id="rId51"/>
    <p:sldId id="297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7" r:id="rId65"/>
    <p:sldId id="289" r:id="rId66"/>
    <p:sldId id="293" r:id="rId67"/>
  </p:sldIdLst>
  <p:sldSz cx="13004800" cy="9753600"/>
  <p:notesSz cx="6797675" cy="9874250"/>
  <p:defaultTextStyle>
    <a:defPPr>
      <a:defRPr lang="zh-TW"/>
    </a:defPPr>
    <a:lvl1pPr algn="ctr" defTabSz="584200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+mn-ea"/>
        <a:cs typeface="+mn-cs"/>
        <a:sym typeface="Helvetica Light" charset="0"/>
      </a:defRPr>
    </a:lvl1pPr>
    <a:lvl2pPr marL="342900" indent="114300" algn="ctr" defTabSz="584200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+mn-ea"/>
        <a:cs typeface="+mn-cs"/>
        <a:sym typeface="Helvetica Light" charset="0"/>
      </a:defRPr>
    </a:lvl2pPr>
    <a:lvl3pPr marL="685800" indent="228600" algn="ctr" defTabSz="584200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+mn-ea"/>
        <a:cs typeface="+mn-cs"/>
        <a:sym typeface="Helvetica Light" charset="0"/>
      </a:defRPr>
    </a:lvl3pPr>
    <a:lvl4pPr marL="1028700" indent="342900" algn="ctr" defTabSz="584200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+mn-ea"/>
        <a:cs typeface="+mn-cs"/>
        <a:sym typeface="Helvetica Light" charset="0"/>
      </a:defRPr>
    </a:lvl4pPr>
    <a:lvl5pPr marL="1371600" indent="457200" algn="ctr" defTabSz="584200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+mn-ea"/>
        <a:cs typeface="+mn-cs"/>
        <a:sym typeface="Helvetica Light" charset="0"/>
      </a:defRPr>
    </a:lvl5pPr>
    <a:lvl6pPr marL="22860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+mn-ea"/>
        <a:cs typeface="+mn-cs"/>
        <a:sym typeface="Helvetica Light" charset="0"/>
      </a:defRPr>
    </a:lvl6pPr>
    <a:lvl7pPr marL="27432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+mn-ea"/>
        <a:cs typeface="+mn-cs"/>
        <a:sym typeface="Helvetica Light" charset="0"/>
      </a:defRPr>
    </a:lvl7pPr>
    <a:lvl8pPr marL="32004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+mn-ea"/>
        <a:cs typeface="+mn-cs"/>
        <a:sym typeface="Helvetica Light" charset="0"/>
      </a:defRPr>
    </a:lvl8pPr>
    <a:lvl9pPr marL="36576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+mn-ea"/>
        <a:cs typeface="+mn-cs"/>
        <a:sym typeface="Helvetica Light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AA72D4"/>
    <a:srgbClr val="33CCFF"/>
    <a:srgbClr val="FFFF99"/>
    <a:srgbClr val="AAB2D6"/>
    <a:srgbClr val="AAB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55" autoAdjust="0"/>
  </p:normalViewPr>
  <p:slideViewPr>
    <p:cSldViewPr>
      <p:cViewPr varScale="1">
        <p:scale>
          <a:sx n="83" d="100"/>
          <a:sy n="83" d="100"/>
        </p:scale>
        <p:origin x="-570" y="-8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570"/>
    </p:cViewPr>
  </p:sorterViewPr>
  <p:notesViewPr>
    <p:cSldViewPr>
      <p:cViewPr varScale="1">
        <p:scale>
          <a:sx n="55" d="100"/>
          <a:sy n="55" d="100"/>
        </p:scale>
        <p:origin x="-2856" y="-7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Gray-scale Image Transfer – Performance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Performance 1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工作表1!$B$2:$B$17</c:f>
              <c:numCache>
                <c:formatCode>General</c:formatCode>
                <c:ptCount val="16"/>
                <c:pt idx="0">
                  <c:v>1</c:v>
                </c:pt>
                <c:pt idx="1">
                  <c:v>1.8797999999999997</c:v>
                </c:pt>
                <c:pt idx="2">
                  <c:v>2.7034000000000002</c:v>
                </c:pt>
                <c:pt idx="3">
                  <c:v>3.6319999999999997</c:v>
                </c:pt>
                <c:pt idx="4">
                  <c:v>2.8258999999999994</c:v>
                </c:pt>
                <c:pt idx="5">
                  <c:v>3.2913000000000001</c:v>
                </c:pt>
                <c:pt idx="6">
                  <c:v>3.2702</c:v>
                </c:pt>
                <c:pt idx="7">
                  <c:v>3.5832999999999999</c:v>
                </c:pt>
                <c:pt idx="8">
                  <c:v>3.2438000000000002</c:v>
                </c:pt>
                <c:pt idx="9">
                  <c:v>3.4811000000000001</c:v>
                </c:pt>
                <c:pt idx="10">
                  <c:v>3.3382999999999994</c:v>
                </c:pt>
                <c:pt idx="11">
                  <c:v>3.3501999999999996</c:v>
                </c:pt>
                <c:pt idx="12">
                  <c:v>3.3865999999999996</c:v>
                </c:pt>
                <c:pt idx="13">
                  <c:v>3.4681999999999999</c:v>
                </c:pt>
                <c:pt idx="14">
                  <c:v>3.4533</c:v>
                </c:pt>
                <c:pt idx="15">
                  <c:v>3.4724999999999997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Performance 2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工作表1!$C$2:$C$17</c:f>
              <c:numCache>
                <c:formatCode>General</c:formatCode>
                <c:ptCount val="16"/>
                <c:pt idx="0">
                  <c:v>1</c:v>
                </c:pt>
                <c:pt idx="1">
                  <c:v>1.9029</c:v>
                </c:pt>
                <c:pt idx="2">
                  <c:v>2.6957999999999998</c:v>
                </c:pt>
                <c:pt idx="3">
                  <c:v>3.6065999999999998</c:v>
                </c:pt>
                <c:pt idx="4">
                  <c:v>2.7970999999999999</c:v>
                </c:pt>
                <c:pt idx="5">
                  <c:v>3.2105000000000001</c:v>
                </c:pt>
                <c:pt idx="6">
                  <c:v>3.1686000000000001</c:v>
                </c:pt>
                <c:pt idx="7">
                  <c:v>3.5537999999999998</c:v>
                </c:pt>
                <c:pt idx="8">
                  <c:v>3.2159999999999997</c:v>
                </c:pt>
                <c:pt idx="9">
                  <c:v>3.2745000000000002</c:v>
                </c:pt>
                <c:pt idx="10">
                  <c:v>3.2976999999999999</c:v>
                </c:pt>
                <c:pt idx="11">
                  <c:v>3.3980999999999995</c:v>
                </c:pt>
                <c:pt idx="12">
                  <c:v>3.3471000000000002</c:v>
                </c:pt>
                <c:pt idx="13">
                  <c:v>3.3431000000000002</c:v>
                </c:pt>
                <c:pt idx="14">
                  <c:v>3.4167999999999994</c:v>
                </c:pt>
                <c:pt idx="15">
                  <c:v>3.4125999999999994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Performance 3</c:v>
                </c:pt>
              </c:strCache>
            </c:strRef>
          </c:tx>
          <c:spPr>
            <a:ln>
              <a:solidFill>
                <a:srgbClr val="CC0066"/>
              </a:solidFill>
            </a:ln>
          </c:spPr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工作表1!$D$2:$D$17</c:f>
              <c:numCache>
                <c:formatCode>General</c:formatCode>
                <c:ptCount val="16"/>
                <c:pt idx="0">
                  <c:v>1</c:v>
                </c:pt>
                <c:pt idx="1">
                  <c:v>1.8818999999999997</c:v>
                </c:pt>
                <c:pt idx="2">
                  <c:v>2.5768999999999997</c:v>
                </c:pt>
                <c:pt idx="3">
                  <c:v>3.3651</c:v>
                </c:pt>
                <c:pt idx="4">
                  <c:v>2.8964999999999996</c:v>
                </c:pt>
                <c:pt idx="5">
                  <c:v>2.7629000000000001</c:v>
                </c:pt>
                <c:pt idx="6">
                  <c:v>2.8411999999999997</c:v>
                </c:pt>
                <c:pt idx="7">
                  <c:v>3.1353999999999997</c:v>
                </c:pt>
                <c:pt idx="8">
                  <c:v>2.9303999999999997</c:v>
                </c:pt>
                <c:pt idx="9">
                  <c:v>3.0965999999999996</c:v>
                </c:pt>
                <c:pt idx="10">
                  <c:v>3.0351999999999997</c:v>
                </c:pt>
                <c:pt idx="11">
                  <c:v>3.1353999999999997</c:v>
                </c:pt>
                <c:pt idx="12">
                  <c:v>3.0087000000000002</c:v>
                </c:pt>
                <c:pt idx="13">
                  <c:v>3.0038</c:v>
                </c:pt>
                <c:pt idx="14">
                  <c:v>2.8874</c:v>
                </c:pt>
                <c:pt idx="15">
                  <c:v>2.8979999999999997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294272"/>
        <c:axId val="95262912"/>
      </c:lineChart>
      <c:catAx>
        <c:axId val="122294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 dirty="0" smtClean="0"/>
                  <a:t>Number of Cores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5262912"/>
        <c:crosses val="autoZero"/>
        <c:auto val="1"/>
        <c:lblAlgn val="ctr"/>
        <c:lblOffset val="100"/>
        <c:noMultiLvlLbl val="0"/>
      </c:catAx>
      <c:valAx>
        <c:axId val="9526291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TW" dirty="0" smtClean="0"/>
                  <a:t>Speedup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22942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Gray-scale Image Transfer – Performance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Performance 1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工作表1!$B$2:$B$17</c:f>
              <c:numCache>
                <c:formatCode>General</c:formatCode>
                <c:ptCount val="16"/>
                <c:pt idx="0">
                  <c:v>1</c:v>
                </c:pt>
                <c:pt idx="1">
                  <c:v>1.9232</c:v>
                </c:pt>
                <c:pt idx="2">
                  <c:v>2.6568999999999994</c:v>
                </c:pt>
                <c:pt idx="3">
                  <c:v>3.5728999999999997</c:v>
                </c:pt>
                <c:pt idx="4">
                  <c:v>2.3193999999999995</c:v>
                </c:pt>
                <c:pt idx="5">
                  <c:v>2.7631000000000006</c:v>
                </c:pt>
                <c:pt idx="6">
                  <c:v>3.1141000000000001</c:v>
                </c:pt>
                <c:pt idx="7">
                  <c:v>3.5510999999999995</c:v>
                </c:pt>
                <c:pt idx="8">
                  <c:v>2.7216</c:v>
                </c:pt>
                <c:pt idx="9">
                  <c:v>2.9913999999999996</c:v>
                </c:pt>
                <c:pt idx="10">
                  <c:v>3.2625000000000002</c:v>
                </c:pt>
                <c:pt idx="11">
                  <c:v>3.5287000000000002</c:v>
                </c:pt>
                <c:pt idx="12">
                  <c:v>2.9311999999999996</c:v>
                </c:pt>
                <c:pt idx="13">
                  <c:v>3.1238999999999999</c:v>
                </c:pt>
                <c:pt idx="14">
                  <c:v>3.3089</c:v>
                </c:pt>
                <c:pt idx="15">
                  <c:v>3.5251000000000001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Performance 2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工作表1!$C$2:$C$17</c:f>
              <c:numCache>
                <c:formatCode>General</c:formatCode>
                <c:ptCount val="16"/>
                <c:pt idx="0">
                  <c:v>1</c:v>
                </c:pt>
                <c:pt idx="1">
                  <c:v>1.9097999999999997</c:v>
                </c:pt>
                <c:pt idx="2">
                  <c:v>2.6557999999999997</c:v>
                </c:pt>
                <c:pt idx="3">
                  <c:v>3.5773000000000001</c:v>
                </c:pt>
                <c:pt idx="4">
                  <c:v>2.2963</c:v>
                </c:pt>
                <c:pt idx="5">
                  <c:v>2.7585000000000002</c:v>
                </c:pt>
                <c:pt idx="6">
                  <c:v>3.1149999999999998</c:v>
                </c:pt>
                <c:pt idx="7">
                  <c:v>3.5663</c:v>
                </c:pt>
                <c:pt idx="8">
                  <c:v>2.7197999999999998</c:v>
                </c:pt>
                <c:pt idx="9">
                  <c:v>2.9973999999999998</c:v>
                </c:pt>
                <c:pt idx="10">
                  <c:v>3.2242000000000002</c:v>
                </c:pt>
                <c:pt idx="11">
                  <c:v>3.5019999999999998</c:v>
                </c:pt>
                <c:pt idx="12">
                  <c:v>2.9100999999999995</c:v>
                </c:pt>
                <c:pt idx="13">
                  <c:v>3.1402000000000001</c:v>
                </c:pt>
                <c:pt idx="14">
                  <c:v>3.3158999999999996</c:v>
                </c:pt>
                <c:pt idx="15">
                  <c:v>3.4811000000000001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Performance 3</c:v>
                </c:pt>
              </c:strCache>
            </c:strRef>
          </c:tx>
          <c:spPr>
            <a:ln>
              <a:solidFill>
                <a:srgbClr val="CC0066"/>
              </a:solidFill>
            </a:ln>
          </c:spPr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工作表1!$D$2:$D$17</c:f>
              <c:numCache>
                <c:formatCode>General</c:formatCode>
                <c:ptCount val="16"/>
                <c:pt idx="0">
                  <c:v>1</c:v>
                </c:pt>
                <c:pt idx="1">
                  <c:v>1.8153999999999997</c:v>
                </c:pt>
                <c:pt idx="2">
                  <c:v>2.5600999999999998</c:v>
                </c:pt>
                <c:pt idx="3">
                  <c:v>3.0512999999999995</c:v>
                </c:pt>
                <c:pt idx="4">
                  <c:v>2.1501999999999999</c:v>
                </c:pt>
                <c:pt idx="5">
                  <c:v>2.4441000000000002</c:v>
                </c:pt>
                <c:pt idx="6">
                  <c:v>2.7696999999999998</c:v>
                </c:pt>
                <c:pt idx="7">
                  <c:v>3.0432000000000001</c:v>
                </c:pt>
                <c:pt idx="8">
                  <c:v>2.4337</c:v>
                </c:pt>
                <c:pt idx="9">
                  <c:v>2.6242999999999999</c:v>
                </c:pt>
                <c:pt idx="10">
                  <c:v>2.9195999999999995</c:v>
                </c:pt>
                <c:pt idx="11">
                  <c:v>3.1006</c:v>
                </c:pt>
                <c:pt idx="12">
                  <c:v>2.6123999999999996</c:v>
                </c:pt>
                <c:pt idx="13">
                  <c:v>2.7719</c:v>
                </c:pt>
                <c:pt idx="14">
                  <c:v>2.9520999999999997</c:v>
                </c:pt>
                <c:pt idx="15">
                  <c:v>3.1515999999999997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297344"/>
        <c:axId val="95250112"/>
      </c:lineChart>
      <c:catAx>
        <c:axId val="122297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 dirty="0" smtClean="0"/>
                  <a:t>Number of Cores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5250112"/>
        <c:crosses val="autoZero"/>
        <c:auto val="1"/>
        <c:lblAlgn val="ctr"/>
        <c:lblOffset val="100"/>
        <c:noMultiLvlLbl val="0"/>
      </c:catAx>
      <c:valAx>
        <c:axId val="9525011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/>
                  <a:t>Speedup</a:t>
                </a:r>
                <a:endParaRPr lang="zh-TW" sz="1800" b="1" i="0" baseline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22973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Gray-scale Image Transfer – Performance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Performance 1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工作表1!$B$2:$B$17</c:f>
              <c:numCache>
                <c:formatCode>General</c:formatCode>
                <c:ptCount val="16"/>
                <c:pt idx="0">
                  <c:v>1</c:v>
                </c:pt>
                <c:pt idx="1">
                  <c:v>1.8612</c:v>
                </c:pt>
                <c:pt idx="2">
                  <c:v>2.5163999999999995</c:v>
                </c:pt>
                <c:pt idx="3">
                  <c:v>3.2456</c:v>
                </c:pt>
                <c:pt idx="4">
                  <c:v>2.2877000000000005</c:v>
                </c:pt>
                <c:pt idx="5">
                  <c:v>2.5548999999999995</c:v>
                </c:pt>
                <c:pt idx="6">
                  <c:v>2.8702999999999994</c:v>
                </c:pt>
                <c:pt idx="7">
                  <c:v>3.0977999999999999</c:v>
                </c:pt>
                <c:pt idx="8">
                  <c:v>2.5872999999999999</c:v>
                </c:pt>
                <c:pt idx="9">
                  <c:v>2.7054</c:v>
                </c:pt>
                <c:pt idx="10">
                  <c:v>2.8975</c:v>
                </c:pt>
                <c:pt idx="11">
                  <c:v>3.0015999999999998</c:v>
                </c:pt>
                <c:pt idx="12">
                  <c:v>2.6242999999999999</c:v>
                </c:pt>
                <c:pt idx="13">
                  <c:v>2.6817000000000002</c:v>
                </c:pt>
                <c:pt idx="14">
                  <c:v>2.7959999999999998</c:v>
                </c:pt>
                <c:pt idx="15">
                  <c:v>2.8657999999999997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Performance 2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工作表1!$C$2:$C$17</c:f>
              <c:numCache>
                <c:formatCode>General</c:formatCode>
                <c:ptCount val="16"/>
                <c:pt idx="0">
                  <c:v>1</c:v>
                </c:pt>
                <c:pt idx="1">
                  <c:v>1.8623000000000001</c:v>
                </c:pt>
                <c:pt idx="2">
                  <c:v>2.4923999999999995</c:v>
                </c:pt>
                <c:pt idx="3">
                  <c:v>3.1734</c:v>
                </c:pt>
                <c:pt idx="4">
                  <c:v>2.2452999999999999</c:v>
                </c:pt>
                <c:pt idx="5">
                  <c:v>2.5701999999999998</c:v>
                </c:pt>
                <c:pt idx="6">
                  <c:v>2.7834000000000003</c:v>
                </c:pt>
                <c:pt idx="7">
                  <c:v>3.0249999999999999</c:v>
                </c:pt>
                <c:pt idx="8">
                  <c:v>2.5166999999999997</c:v>
                </c:pt>
                <c:pt idx="9">
                  <c:v>2.6299000000000001</c:v>
                </c:pt>
                <c:pt idx="10">
                  <c:v>2.758</c:v>
                </c:pt>
                <c:pt idx="11">
                  <c:v>2.9704999999999995</c:v>
                </c:pt>
                <c:pt idx="12">
                  <c:v>2.5922999999999994</c:v>
                </c:pt>
                <c:pt idx="13">
                  <c:v>2.6804999999999999</c:v>
                </c:pt>
                <c:pt idx="14">
                  <c:v>2.7538</c:v>
                </c:pt>
                <c:pt idx="15">
                  <c:v>2.8179999999999996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Performance 3</c:v>
                </c:pt>
              </c:strCache>
            </c:strRef>
          </c:tx>
          <c:spPr>
            <a:ln>
              <a:solidFill>
                <a:srgbClr val="CC0066"/>
              </a:solidFill>
            </a:ln>
          </c:spPr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工作表1!$D$2:$D$17</c:f>
              <c:numCache>
                <c:formatCode>General</c:formatCode>
                <c:ptCount val="16"/>
                <c:pt idx="0">
                  <c:v>1</c:v>
                </c:pt>
                <c:pt idx="1">
                  <c:v>1.8121</c:v>
                </c:pt>
                <c:pt idx="2">
                  <c:v>2.4596999999999998</c:v>
                </c:pt>
                <c:pt idx="3">
                  <c:v>3.1576</c:v>
                </c:pt>
                <c:pt idx="4">
                  <c:v>2.2425000000000002</c:v>
                </c:pt>
                <c:pt idx="5">
                  <c:v>2.4664999999999995</c:v>
                </c:pt>
                <c:pt idx="6">
                  <c:v>2.8127999999999993</c:v>
                </c:pt>
                <c:pt idx="7">
                  <c:v>2.9508999999999994</c:v>
                </c:pt>
                <c:pt idx="8">
                  <c:v>2.4765999999999995</c:v>
                </c:pt>
                <c:pt idx="9">
                  <c:v>2.5831000000000004</c:v>
                </c:pt>
                <c:pt idx="10">
                  <c:v>2.6991000000000001</c:v>
                </c:pt>
                <c:pt idx="11">
                  <c:v>2.8483000000000001</c:v>
                </c:pt>
                <c:pt idx="12">
                  <c:v>2.5217000000000001</c:v>
                </c:pt>
                <c:pt idx="13">
                  <c:v>2.6093000000000002</c:v>
                </c:pt>
                <c:pt idx="14">
                  <c:v>2.6515</c:v>
                </c:pt>
                <c:pt idx="15">
                  <c:v>2.7236000000000002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317312"/>
        <c:axId val="95252416"/>
      </c:lineChart>
      <c:catAx>
        <c:axId val="122317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/>
                  <a:t>Number of Cores</a:t>
                </a:r>
                <a:endParaRPr lang="zh-TW" sz="1800" b="1" i="0" baseline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5252416"/>
        <c:crosses val="autoZero"/>
        <c:auto val="1"/>
        <c:lblAlgn val="ctr"/>
        <c:lblOffset val="100"/>
        <c:noMultiLvlLbl val="0"/>
      </c:catAx>
      <c:valAx>
        <c:axId val="9525241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/>
                  <a:t>Speedup</a:t>
                </a:r>
                <a:endParaRPr lang="zh-TW" sz="1800" b="1" i="0" baseline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23173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Gray-scale Image Transfer – Performance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Performance 1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工作表1!$B$2:$B$17</c:f>
              <c:numCache>
                <c:formatCode>General</c:formatCode>
                <c:ptCount val="16"/>
                <c:pt idx="0">
                  <c:v>1</c:v>
                </c:pt>
                <c:pt idx="1">
                  <c:v>1.2977999999999998</c:v>
                </c:pt>
                <c:pt idx="2">
                  <c:v>1.6516</c:v>
                </c:pt>
                <c:pt idx="3">
                  <c:v>2.3485999999999998</c:v>
                </c:pt>
                <c:pt idx="4">
                  <c:v>1.573</c:v>
                </c:pt>
                <c:pt idx="5">
                  <c:v>1.2735999999999998</c:v>
                </c:pt>
                <c:pt idx="6">
                  <c:v>1.2610999999999999</c:v>
                </c:pt>
                <c:pt idx="7">
                  <c:v>1.1757</c:v>
                </c:pt>
                <c:pt idx="8">
                  <c:v>1.28</c:v>
                </c:pt>
                <c:pt idx="9">
                  <c:v>1.2767999999999997</c:v>
                </c:pt>
                <c:pt idx="10">
                  <c:v>1.2103999999999997</c:v>
                </c:pt>
                <c:pt idx="11">
                  <c:v>1.1920999999999999</c:v>
                </c:pt>
                <c:pt idx="12">
                  <c:v>1.087</c:v>
                </c:pt>
                <c:pt idx="13">
                  <c:v>1.0723</c:v>
                </c:pt>
                <c:pt idx="14">
                  <c:v>1.0108999999999997</c:v>
                </c:pt>
                <c:pt idx="15">
                  <c:v>1.0229999999999997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Performance 2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工作表1!$C$2:$C$17</c:f>
              <c:numCache>
                <c:formatCode>General</c:formatCode>
                <c:ptCount val="16"/>
                <c:pt idx="0">
                  <c:v>1</c:v>
                </c:pt>
                <c:pt idx="1">
                  <c:v>1.1133999999999997</c:v>
                </c:pt>
                <c:pt idx="2">
                  <c:v>1.6941999999999999</c:v>
                </c:pt>
                <c:pt idx="3">
                  <c:v>1.8656999999999997</c:v>
                </c:pt>
                <c:pt idx="4">
                  <c:v>1.4827999999999997</c:v>
                </c:pt>
                <c:pt idx="5">
                  <c:v>1.1093</c:v>
                </c:pt>
                <c:pt idx="6">
                  <c:v>1.0972</c:v>
                </c:pt>
                <c:pt idx="7">
                  <c:v>1.1231</c:v>
                </c:pt>
                <c:pt idx="8">
                  <c:v>1.1093</c:v>
                </c:pt>
                <c:pt idx="9">
                  <c:v>1.1175999999999997</c:v>
                </c:pt>
                <c:pt idx="10">
                  <c:v>1.0789</c:v>
                </c:pt>
                <c:pt idx="11">
                  <c:v>1.0367</c:v>
                </c:pt>
                <c:pt idx="12">
                  <c:v>0.96470000000000011</c:v>
                </c:pt>
                <c:pt idx="13">
                  <c:v>0.94460000000000011</c:v>
                </c:pt>
                <c:pt idx="14">
                  <c:v>0.90569999999999995</c:v>
                </c:pt>
                <c:pt idx="15">
                  <c:v>0.87749999999999995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Performance 3</c:v>
                </c:pt>
              </c:strCache>
            </c:strRef>
          </c:tx>
          <c:spPr>
            <a:ln>
              <a:solidFill>
                <a:srgbClr val="CC0066"/>
              </a:solidFill>
            </a:ln>
          </c:spPr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工作表1!$D$2:$D$17</c:f>
              <c:numCache>
                <c:formatCode>General</c:formatCode>
                <c:ptCount val="16"/>
                <c:pt idx="0">
                  <c:v>1</c:v>
                </c:pt>
                <c:pt idx="1">
                  <c:v>1.2293999999999998</c:v>
                </c:pt>
                <c:pt idx="2">
                  <c:v>1.7929999999999997</c:v>
                </c:pt>
                <c:pt idx="3">
                  <c:v>2.1459999999999999</c:v>
                </c:pt>
                <c:pt idx="4">
                  <c:v>1.9246000000000001</c:v>
                </c:pt>
                <c:pt idx="5">
                  <c:v>1.2596999999999998</c:v>
                </c:pt>
                <c:pt idx="6">
                  <c:v>1.202</c:v>
                </c:pt>
                <c:pt idx="7">
                  <c:v>1.2712999999999999</c:v>
                </c:pt>
                <c:pt idx="8">
                  <c:v>1.2262999999999997</c:v>
                </c:pt>
                <c:pt idx="9">
                  <c:v>1.1729000000000001</c:v>
                </c:pt>
                <c:pt idx="10">
                  <c:v>1.1305000000000001</c:v>
                </c:pt>
                <c:pt idx="11">
                  <c:v>1.0911</c:v>
                </c:pt>
                <c:pt idx="12">
                  <c:v>1.0418999999999998</c:v>
                </c:pt>
                <c:pt idx="13">
                  <c:v>1.0083</c:v>
                </c:pt>
                <c:pt idx="14">
                  <c:v>0.96900000000000008</c:v>
                </c:pt>
                <c:pt idx="15">
                  <c:v>0.93899999999999995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329280"/>
        <c:axId val="95254720"/>
      </c:lineChart>
      <c:catAx>
        <c:axId val="127329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/>
                  <a:t>Number of Cores</a:t>
                </a:r>
                <a:endParaRPr lang="zh-TW" sz="1800" b="1" i="0" baseline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5254720"/>
        <c:crosses val="autoZero"/>
        <c:auto val="1"/>
        <c:lblAlgn val="ctr"/>
        <c:lblOffset val="100"/>
        <c:noMultiLvlLbl val="0"/>
      </c:catAx>
      <c:valAx>
        <c:axId val="952547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/>
                  <a:t>Speedup</a:t>
                </a:r>
                <a:endParaRPr lang="zh-TW" sz="1800" b="1" i="0" baseline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7329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Gray-scale Image Transfer – Performance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Performance 1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工作表1!$B$2:$B$17</c:f>
              <c:numCache>
                <c:formatCode>General</c:formatCode>
                <c:ptCount val="16"/>
                <c:pt idx="0">
                  <c:v>1</c:v>
                </c:pt>
                <c:pt idx="1">
                  <c:v>1.8612</c:v>
                </c:pt>
                <c:pt idx="2">
                  <c:v>2.5163999999999995</c:v>
                </c:pt>
                <c:pt idx="3">
                  <c:v>3.2456</c:v>
                </c:pt>
                <c:pt idx="4">
                  <c:v>2.2877000000000005</c:v>
                </c:pt>
                <c:pt idx="5">
                  <c:v>2.5548999999999995</c:v>
                </c:pt>
                <c:pt idx="6">
                  <c:v>2.8702999999999994</c:v>
                </c:pt>
                <c:pt idx="7">
                  <c:v>3.0977999999999999</c:v>
                </c:pt>
                <c:pt idx="8">
                  <c:v>2.5872999999999999</c:v>
                </c:pt>
                <c:pt idx="9">
                  <c:v>2.7054</c:v>
                </c:pt>
                <c:pt idx="10">
                  <c:v>2.8975</c:v>
                </c:pt>
                <c:pt idx="11">
                  <c:v>3.0015999999999998</c:v>
                </c:pt>
                <c:pt idx="12">
                  <c:v>2.6242999999999999</c:v>
                </c:pt>
                <c:pt idx="13">
                  <c:v>2.6817000000000002</c:v>
                </c:pt>
                <c:pt idx="14">
                  <c:v>2.7959999999999998</c:v>
                </c:pt>
                <c:pt idx="15">
                  <c:v>2.8657999999999997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Performance 2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工作表1!$C$2:$C$17</c:f>
              <c:numCache>
                <c:formatCode>General</c:formatCode>
                <c:ptCount val="16"/>
                <c:pt idx="0">
                  <c:v>1</c:v>
                </c:pt>
                <c:pt idx="1">
                  <c:v>1.8623000000000001</c:v>
                </c:pt>
                <c:pt idx="2">
                  <c:v>2.4923999999999995</c:v>
                </c:pt>
                <c:pt idx="3">
                  <c:v>3.1734</c:v>
                </c:pt>
                <c:pt idx="4">
                  <c:v>2.2452999999999999</c:v>
                </c:pt>
                <c:pt idx="5">
                  <c:v>2.5701999999999998</c:v>
                </c:pt>
                <c:pt idx="6">
                  <c:v>2.7834000000000003</c:v>
                </c:pt>
                <c:pt idx="7">
                  <c:v>3.0249999999999999</c:v>
                </c:pt>
                <c:pt idx="8">
                  <c:v>2.5166999999999997</c:v>
                </c:pt>
                <c:pt idx="9">
                  <c:v>2.6299000000000001</c:v>
                </c:pt>
                <c:pt idx="10">
                  <c:v>2.758</c:v>
                </c:pt>
                <c:pt idx="11">
                  <c:v>2.9704999999999995</c:v>
                </c:pt>
                <c:pt idx="12">
                  <c:v>2.5922999999999994</c:v>
                </c:pt>
                <c:pt idx="13">
                  <c:v>2.6804999999999999</c:v>
                </c:pt>
                <c:pt idx="14">
                  <c:v>2.7538</c:v>
                </c:pt>
                <c:pt idx="15">
                  <c:v>2.8179999999999996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Performance 3</c:v>
                </c:pt>
              </c:strCache>
            </c:strRef>
          </c:tx>
          <c:spPr>
            <a:ln>
              <a:solidFill>
                <a:srgbClr val="CC0066"/>
              </a:solidFill>
            </a:ln>
          </c:spPr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工作表1!$D$2:$D$17</c:f>
              <c:numCache>
                <c:formatCode>General</c:formatCode>
                <c:ptCount val="16"/>
                <c:pt idx="0">
                  <c:v>1</c:v>
                </c:pt>
                <c:pt idx="1">
                  <c:v>1.8121</c:v>
                </c:pt>
                <c:pt idx="2">
                  <c:v>2.4596999999999998</c:v>
                </c:pt>
                <c:pt idx="3">
                  <c:v>3.1576</c:v>
                </c:pt>
                <c:pt idx="4">
                  <c:v>2.2425000000000002</c:v>
                </c:pt>
                <c:pt idx="5">
                  <c:v>2.4664999999999995</c:v>
                </c:pt>
                <c:pt idx="6">
                  <c:v>2.8127999999999993</c:v>
                </c:pt>
                <c:pt idx="7">
                  <c:v>2.9508999999999994</c:v>
                </c:pt>
                <c:pt idx="8">
                  <c:v>2.4765999999999995</c:v>
                </c:pt>
                <c:pt idx="9">
                  <c:v>2.5831000000000004</c:v>
                </c:pt>
                <c:pt idx="10">
                  <c:v>2.6991000000000001</c:v>
                </c:pt>
                <c:pt idx="11">
                  <c:v>2.8483000000000001</c:v>
                </c:pt>
                <c:pt idx="12">
                  <c:v>2.5217000000000001</c:v>
                </c:pt>
                <c:pt idx="13">
                  <c:v>2.6093000000000002</c:v>
                </c:pt>
                <c:pt idx="14">
                  <c:v>2.6515</c:v>
                </c:pt>
                <c:pt idx="15">
                  <c:v>2.7236000000000002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908608"/>
        <c:axId val="95255872"/>
      </c:lineChart>
      <c:catAx>
        <c:axId val="13990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95255872"/>
        <c:crosses val="autoZero"/>
        <c:auto val="1"/>
        <c:lblAlgn val="ctr"/>
        <c:lblOffset val="100"/>
        <c:noMultiLvlLbl val="0"/>
      </c:catAx>
      <c:valAx>
        <c:axId val="952558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99086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Gray-scale Image Transfer – Performance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Performance 1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工作表1!$B$2:$B$17</c:f>
              <c:numCache>
                <c:formatCode>General</c:formatCode>
                <c:ptCount val="16"/>
                <c:pt idx="0">
                  <c:v>1</c:v>
                </c:pt>
                <c:pt idx="1">
                  <c:v>1.2977999999999998</c:v>
                </c:pt>
                <c:pt idx="2">
                  <c:v>1.6516</c:v>
                </c:pt>
                <c:pt idx="3">
                  <c:v>2.3485999999999998</c:v>
                </c:pt>
                <c:pt idx="4">
                  <c:v>1.573</c:v>
                </c:pt>
                <c:pt idx="5">
                  <c:v>1.2735999999999998</c:v>
                </c:pt>
                <c:pt idx="6">
                  <c:v>1.2610999999999999</c:v>
                </c:pt>
                <c:pt idx="7">
                  <c:v>1.1757</c:v>
                </c:pt>
                <c:pt idx="8">
                  <c:v>1.28</c:v>
                </c:pt>
                <c:pt idx="9">
                  <c:v>1.2767999999999997</c:v>
                </c:pt>
                <c:pt idx="10">
                  <c:v>1.2103999999999997</c:v>
                </c:pt>
                <c:pt idx="11">
                  <c:v>1.1920999999999999</c:v>
                </c:pt>
                <c:pt idx="12">
                  <c:v>1.087</c:v>
                </c:pt>
                <c:pt idx="13">
                  <c:v>1.0723</c:v>
                </c:pt>
                <c:pt idx="14">
                  <c:v>1.0108999999999997</c:v>
                </c:pt>
                <c:pt idx="15">
                  <c:v>1.0229999999999997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Performance 2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工作表1!$C$2:$C$17</c:f>
              <c:numCache>
                <c:formatCode>General</c:formatCode>
                <c:ptCount val="16"/>
                <c:pt idx="0">
                  <c:v>1</c:v>
                </c:pt>
                <c:pt idx="1">
                  <c:v>1.1133999999999997</c:v>
                </c:pt>
                <c:pt idx="2">
                  <c:v>1.6941999999999999</c:v>
                </c:pt>
                <c:pt idx="3">
                  <c:v>1.8656999999999997</c:v>
                </c:pt>
                <c:pt idx="4">
                  <c:v>1.4827999999999997</c:v>
                </c:pt>
                <c:pt idx="5">
                  <c:v>1.1093</c:v>
                </c:pt>
                <c:pt idx="6">
                  <c:v>1.0972</c:v>
                </c:pt>
                <c:pt idx="7">
                  <c:v>1.1231</c:v>
                </c:pt>
                <c:pt idx="8">
                  <c:v>1.1093</c:v>
                </c:pt>
                <c:pt idx="9">
                  <c:v>1.1175999999999997</c:v>
                </c:pt>
                <c:pt idx="10">
                  <c:v>1.0789</c:v>
                </c:pt>
                <c:pt idx="11">
                  <c:v>1.0367</c:v>
                </c:pt>
                <c:pt idx="12">
                  <c:v>0.96470000000000011</c:v>
                </c:pt>
                <c:pt idx="13">
                  <c:v>0.94460000000000011</c:v>
                </c:pt>
                <c:pt idx="14">
                  <c:v>0.90569999999999995</c:v>
                </c:pt>
                <c:pt idx="15">
                  <c:v>0.87749999999999995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Performance 3</c:v>
                </c:pt>
              </c:strCache>
            </c:strRef>
          </c:tx>
          <c:spPr>
            <a:ln>
              <a:solidFill>
                <a:srgbClr val="CC0066"/>
              </a:solidFill>
            </a:ln>
          </c:spPr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工作表1!$D$2:$D$17</c:f>
              <c:numCache>
                <c:formatCode>General</c:formatCode>
                <c:ptCount val="16"/>
                <c:pt idx="0">
                  <c:v>1</c:v>
                </c:pt>
                <c:pt idx="1">
                  <c:v>1.2293999999999998</c:v>
                </c:pt>
                <c:pt idx="2">
                  <c:v>1.7929999999999997</c:v>
                </c:pt>
                <c:pt idx="3">
                  <c:v>2.1459999999999999</c:v>
                </c:pt>
                <c:pt idx="4">
                  <c:v>1.9246000000000001</c:v>
                </c:pt>
                <c:pt idx="5">
                  <c:v>1.2596999999999998</c:v>
                </c:pt>
                <c:pt idx="6">
                  <c:v>1.202</c:v>
                </c:pt>
                <c:pt idx="7">
                  <c:v>1.2712999999999999</c:v>
                </c:pt>
                <c:pt idx="8">
                  <c:v>1.2262999999999997</c:v>
                </c:pt>
                <c:pt idx="9">
                  <c:v>1.1729000000000001</c:v>
                </c:pt>
                <c:pt idx="10">
                  <c:v>1.1305000000000001</c:v>
                </c:pt>
                <c:pt idx="11">
                  <c:v>1.0911</c:v>
                </c:pt>
                <c:pt idx="12">
                  <c:v>1.0418999999999998</c:v>
                </c:pt>
                <c:pt idx="13">
                  <c:v>1.0083</c:v>
                </c:pt>
                <c:pt idx="14">
                  <c:v>0.96900000000000008</c:v>
                </c:pt>
                <c:pt idx="15">
                  <c:v>0.93899999999999995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677696"/>
        <c:axId val="88075072"/>
      </c:lineChart>
      <c:catAx>
        <c:axId val="123677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8075072"/>
        <c:crosses val="autoZero"/>
        <c:auto val="1"/>
        <c:lblAlgn val="ctr"/>
        <c:lblOffset val="100"/>
        <c:noMultiLvlLbl val="0"/>
      </c:catAx>
      <c:valAx>
        <c:axId val="88075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236776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Gray-scale Image Transfer – Performance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Performance 1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工作表1!$B$2:$B$17</c:f>
              <c:numCache>
                <c:formatCode>General</c:formatCode>
                <c:ptCount val="16"/>
                <c:pt idx="0">
                  <c:v>1</c:v>
                </c:pt>
                <c:pt idx="1">
                  <c:v>1.9232</c:v>
                </c:pt>
                <c:pt idx="2">
                  <c:v>2.6568999999999994</c:v>
                </c:pt>
                <c:pt idx="3">
                  <c:v>3.5728999999999997</c:v>
                </c:pt>
                <c:pt idx="4">
                  <c:v>2.3193999999999995</c:v>
                </c:pt>
                <c:pt idx="5">
                  <c:v>2.7631000000000006</c:v>
                </c:pt>
                <c:pt idx="6">
                  <c:v>3.1141000000000001</c:v>
                </c:pt>
                <c:pt idx="7">
                  <c:v>3.5510999999999995</c:v>
                </c:pt>
                <c:pt idx="8">
                  <c:v>2.7216</c:v>
                </c:pt>
                <c:pt idx="9">
                  <c:v>2.9913999999999996</c:v>
                </c:pt>
                <c:pt idx="10">
                  <c:v>3.2625000000000002</c:v>
                </c:pt>
                <c:pt idx="11">
                  <c:v>3.5287000000000002</c:v>
                </c:pt>
                <c:pt idx="12">
                  <c:v>2.9311999999999996</c:v>
                </c:pt>
                <c:pt idx="13">
                  <c:v>3.1238999999999999</c:v>
                </c:pt>
                <c:pt idx="14">
                  <c:v>3.3089</c:v>
                </c:pt>
                <c:pt idx="15">
                  <c:v>3.5251000000000001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Performance 2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工作表1!$C$2:$C$17</c:f>
              <c:numCache>
                <c:formatCode>General</c:formatCode>
                <c:ptCount val="16"/>
                <c:pt idx="0">
                  <c:v>1</c:v>
                </c:pt>
                <c:pt idx="1">
                  <c:v>1.9097999999999997</c:v>
                </c:pt>
                <c:pt idx="2">
                  <c:v>2.6557999999999997</c:v>
                </c:pt>
                <c:pt idx="3">
                  <c:v>3.5773000000000001</c:v>
                </c:pt>
                <c:pt idx="4">
                  <c:v>2.2963</c:v>
                </c:pt>
                <c:pt idx="5">
                  <c:v>2.7585000000000002</c:v>
                </c:pt>
                <c:pt idx="6">
                  <c:v>3.1149999999999998</c:v>
                </c:pt>
                <c:pt idx="7">
                  <c:v>3.5663</c:v>
                </c:pt>
                <c:pt idx="8">
                  <c:v>2.7197999999999998</c:v>
                </c:pt>
                <c:pt idx="9">
                  <c:v>2.9973999999999998</c:v>
                </c:pt>
                <c:pt idx="10">
                  <c:v>3.2242000000000002</c:v>
                </c:pt>
                <c:pt idx="11">
                  <c:v>3.5019999999999998</c:v>
                </c:pt>
                <c:pt idx="12">
                  <c:v>2.9100999999999995</c:v>
                </c:pt>
                <c:pt idx="13">
                  <c:v>3.1402000000000001</c:v>
                </c:pt>
                <c:pt idx="14">
                  <c:v>3.3158999999999996</c:v>
                </c:pt>
                <c:pt idx="15">
                  <c:v>3.4811000000000001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Performance 3</c:v>
                </c:pt>
              </c:strCache>
            </c:strRef>
          </c:tx>
          <c:spPr>
            <a:ln>
              <a:solidFill>
                <a:srgbClr val="CC0066"/>
              </a:solidFill>
            </a:ln>
          </c:spPr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工作表1!$D$2:$D$17</c:f>
              <c:numCache>
                <c:formatCode>General</c:formatCode>
                <c:ptCount val="16"/>
                <c:pt idx="0">
                  <c:v>1</c:v>
                </c:pt>
                <c:pt idx="1">
                  <c:v>1.8153999999999997</c:v>
                </c:pt>
                <c:pt idx="2">
                  <c:v>2.5600999999999998</c:v>
                </c:pt>
                <c:pt idx="3">
                  <c:v>3.0512999999999995</c:v>
                </c:pt>
                <c:pt idx="4">
                  <c:v>2.1501999999999999</c:v>
                </c:pt>
                <c:pt idx="5">
                  <c:v>2.4441000000000002</c:v>
                </c:pt>
                <c:pt idx="6">
                  <c:v>2.7696999999999998</c:v>
                </c:pt>
                <c:pt idx="7">
                  <c:v>3.0432000000000001</c:v>
                </c:pt>
                <c:pt idx="8">
                  <c:v>2.4337</c:v>
                </c:pt>
                <c:pt idx="9">
                  <c:v>2.6242999999999999</c:v>
                </c:pt>
                <c:pt idx="10">
                  <c:v>2.9195999999999995</c:v>
                </c:pt>
                <c:pt idx="11">
                  <c:v>3.1006</c:v>
                </c:pt>
                <c:pt idx="12">
                  <c:v>2.6123999999999996</c:v>
                </c:pt>
                <c:pt idx="13">
                  <c:v>2.7719</c:v>
                </c:pt>
                <c:pt idx="14">
                  <c:v>2.9520999999999997</c:v>
                </c:pt>
                <c:pt idx="15">
                  <c:v>3.1515999999999997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678208"/>
        <c:axId val="88076800"/>
      </c:lineChart>
      <c:catAx>
        <c:axId val="123678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8076800"/>
        <c:crosses val="autoZero"/>
        <c:auto val="1"/>
        <c:lblAlgn val="ctr"/>
        <c:lblOffset val="100"/>
        <c:noMultiLvlLbl val="0"/>
      </c:catAx>
      <c:valAx>
        <c:axId val="880768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236782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Gray-scale Image Transfer – Performance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Performance 1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工作表1!$B$2:$B$17</c:f>
              <c:numCache>
                <c:formatCode>General</c:formatCode>
                <c:ptCount val="16"/>
                <c:pt idx="0">
                  <c:v>1</c:v>
                </c:pt>
                <c:pt idx="1">
                  <c:v>1.8797999999999997</c:v>
                </c:pt>
                <c:pt idx="2">
                  <c:v>2.7034000000000002</c:v>
                </c:pt>
                <c:pt idx="3">
                  <c:v>3.6319999999999997</c:v>
                </c:pt>
                <c:pt idx="4">
                  <c:v>2.8258999999999994</c:v>
                </c:pt>
                <c:pt idx="5">
                  <c:v>3.2913000000000001</c:v>
                </c:pt>
                <c:pt idx="6">
                  <c:v>3.2702</c:v>
                </c:pt>
                <c:pt idx="7">
                  <c:v>3.5832999999999999</c:v>
                </c:pt>
                <c:pt idx="8">
                  <c:v>3.2438000000000002</c:v>
                </c:pt>
                <c:pt idx="9">
                  <c:v>3.4811000000000001</c:v>
                </c:pt>
                <c:pt idx="10">
                  <c:v>3.3382999999999994</c:v>
                </c:pt>
                <c:pt idx="11">
                  <c:v>3.3501999999999996</c:v>
                </c:pt>
                <c:pt idx="12">
                  <c:v>3.3865999999999996</c:v>
                </c:pt>
                <c:pt idx="13">
                  <c:v>3.4681999999999999</c:v>
                </c:pt>
                <c:pt idx="14">
                  <c:v>3.4533</c:v>
                </c:pt>
                <c:pt idx="15">
                  <c:v>3.4724999999999997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Performance 2</c:v>
                </c:pt>
              </c:strCache>
            </c:strRef>
          </c:tx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工作表1!$C$2:$C$17</c:f>
              <c:numCache>
                <c:formatCode>General</c:formatCode>
                <c:ptCount val="16"/>
                <c:pt idx="0">
                  <c:v>1</c:v>
                </c:pt>
                <c:pt idx="1">
                  <c:v>1.9029</c:v>
                </c:pt>
                <c:pt idx="2">
                  <c:v>2.6957999999999998</c:v>
                </c:pt>
                <c:pt idx="3">
                  <c:v>3.6065999999999998</c:v>
                </c:pt>
                <c:pt idx="4">
                  <c:v>2.7970999999999999</c:v>
                </c:pt>
                <c:pt idx="5">
                  <c:v>3.2105000000000001</c:v>
                </c:pt>
                <c:pt idx="6">
                  <c:v>3.1686000000000001</c:v>
                </c:pt>
                <c:pt idx="7">
                  <c:v>3.5537999999999998</c:v>
                </c:pt>
                <c:pt idx="8">
                  <c:v>3.2159999999999997</c:v>
                </c:pt>
                <c:pt idx="9">
                  <c:v>3.2745000000000002</c:v>
                </c:pt>
                <c:pt idx="10">
                  <c:v>3.2976999999999999</c:v>
                </c:pt>
                <c:pt idx="11">
                  <c:v>3.3980999999999995</c:v>
                </c:pt>
                <c:pt idx="12">
                  <c:v>3.3471000000000002</c:v>
                </c:pt>
                <c:pt idx="13">
                  <c:v>3.3431000000000002</c:v>
                </c:pt>
                <c:pt idx="14">
                  <c:v>3.4167999999999994</c:v>
                </c:pt>
                <c:pt idx="15">
                  <c:v>3.4125999999999994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Performance 3</c:v>
                </c:pt>
              </c:strCache>
            </c:strRef>
          </c:tx>
          <c:spPr>
            <a:ln>
              <a:solidFill>
                <a:srgbClr val="CC0066"/>
              </a:solidFill>
            </a:ln>
          </c:spPr>
          <c:marker>
            <c:symbol val="none"/>
          </c:marker>
          <c:cat>
            <c:numRef>
              <c:f>工作表1!$A$2:$A$17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工作表1!$D$2:$D$17</c:f>
              <c:numCache>
                <c:formatCode>General</c:formatCode>
                <c:ptCount val="16"/>
                <c:pt idx="0">
                  <c:v>1</c:v>
                </c:pt>
                <c:pt idx="1">
                  <c:v>1.8818999999999997</c:v>
                </c:pt>
                <c:pt idx="2">
                  <c:v>2.5768999999999997</c:v>
                </c:pt>
                <c:pt idx="3">
                  <c:v>3.3651</c:v>
                </c:pt>
                <c:pt idx="4">
                  <c:v>2.8964999999999996</c:v>
                </c:pt>
                <c:pt idx="5">
                  <c:v>2.7629000000000001</c:v>
                </c:pt>
                <c:pt idx="6">
                  <c:v>2.8411999999999997</c:v>
                </c:pt>
                <c:pt idx="7">
                  <c:v>3.1353999999999997</c:v>
                </c:pt>
                <c:pt idx="8">
                  <c:v>2.9303999999999997</c:v>
                </c:pt>
                <c:pt idx="9">
                  <c:v>3.0965999999999996</c:v>
                </c:pt>
                <c:pt idx="10">
                  <c:v>3.0351999999999997</c:v>
                </c:pt>
                <c:pt idx="11">
                  <c:v>3.1353999999999997</c:v>
                </c:pt>
                <c:pt idx="12">
                  <c:v>3.0087000000000002</c:v>
                </c:pt>
                <c:pt idx="13">
                  <c:v>3.0038</c:v>
                </c:pt>
                <c:pt idx="14">
                  <c:v>2.8874</c:v>
                </c:pt>
                <c:pt idx="15">
                  <c:v>2.8979999999999997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675648"/>
        <c:axId val="88078528"/>
      </c:lineChart>
      <c:catAx>
        <c:axId val="123675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8078528"/>
        <c:crosses val="autoZero"/>
        <c:auto val="1"/>
        <c:lblAlgn val="ctr"/>
        <c:lblOffset val="100"/>
        <c:noMultiLvlLbl val="0"/>
      </c:catAx>
      <c:valAx>
        <c:axId val="880785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236756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A6683-C31F-4A92-A078-A8DE13EFD69B}" type="datetimeFigureOut">
              <a:rPr lang="zh-TW" altLang="en-US" smtClean="0"/>
              <a:t>2014/1/21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D8DBE-97A3-4C91-AEE9-A4792EB3F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393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146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06357" y="4690269"/>
            <a:ext cx="4984962" cy="4443413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>
                <a:sym typeface="Noteworthy Bold" charset="0"/>
              </a:rPr>
              <a:t>Click to edit Master text styles</a:t>
            </a:r>
          </a:p>
          <a:p>
            <a:pPr lvl="1"/>
            <a:r>
              <a:rPr lang="en-US" altLang="zh-TW" noProof="0" smtClean="0">
                <a:sym typeface="Noteworthy Bold" charset="0"/>
              </a:rPr>
              <a:t>Second level</a:t>
            </a:r>
          </a:p>
          <a:p>
            <a:pPr lvl="2"/>
            <a:r>
              <a:rPr lang="en-US" altLang="zh-TW" noProof="0" smtClean="0">
                <a:sym typeface="Noteworthy Bold" charset="0"/>
              </a:rPr>
              <a:t>Third level</a:t>
            </a:r>
          </a:p>
          <a:p>
            <a:pPr lvl="3"/>
            <a:r>
              <a:rPr lang="en-US" altLang="zh-TW" noProof="0" smtClean="0">
                <a:sym typeface="Noteworthy Bold" charset="0"/>
              </a:rPr>
              <a:t>Fourth level</a:t>
            </a:r>
          </a:p>
          <a:p>
            <a:pPr lvl="4"/>
            <a:r>
              <a:rPr lang="en-US" altLang="zh-TW" noProof="0" smtClean="0">
                <a:sym typeface="Noteworthy Bold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532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+mn-ea"/>
        <a:cs typeface="+mn-cs"/>
        <a:sym typeface="Noteworthy Bold" charset="0"/>
      </a:defRPr>
    </a:lvl1pPr>
    <a:lvl2pPr marL="3429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+mn-ea"/>
        <a:cs typeface="+mn-cs"/>
        <a:sym typeface="Noteworthy Bold" charset="0"/>
      </a:defRPr>
    </a:lvl2pPr>
    <a:lvl3pPr marL="6858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+mn-ea"/>
        <a:cs typeface="+mn-cs"/>
        <a:sym typeface="Noteworthy Bold" charset="0"/>
      </a:defRPr>
    </a:lvl3pPr>
    <a:lvl4pPr marL="10287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+mn-ea"/>
        <a:cs typeface="+mn-cs"/>
        <a:sym typeface="Noteworthy Bold" charset="0"/>
      </a:defRPr>
    </a:lvl4pPr>
    <a:lvl5pPr marL="13716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+mn-ea"/>
        <a:cs typeface="+mn-cs"/>
        <a:sym typeface="Noteworthy Bold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這邊要講排程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1607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12921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3450" y="741363"/>
            <a:ext cx="4935538" cy="3703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備忘稿版面配置區 2"/>
          <p:cNvSpPr>
            <a:spLocks noGrp="1"/>
          </p:cNvSpPr>
          <p:nvPr>
            <p:ph type="body" idx="1"/>
          </p:nvPr>
        </p:nvSpPr>
        <p:spPr bwMode="auto">
          <a:xfrm>
            <a:off x="907932" y="4690269"/>
            <a:ext cx="4981815" cy="4443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5" tIns="45704" rIns="91405" bIns="45704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>
              <a:latin typeface="Arial" charset="0"/>
            </a:endParaRPr>
          </a:p>
        </p:txBody>
      </p:sp>
      <p:sp>
        <p:nvSpPr>
          <p:cNvPr id="110596" name="投影片編號版面配置區 3"/>
          <p:cNvSpPr txBox="1">
            <a:spLocks noGrp="1"/>
          </p:cNvSpPr>
          <p:nvPr/>
        </p:nvSpPr>
        <p:spPr bwMode="auto">
          <a:xfrm>
            <a:off x="3853590" y="9380537"/>
            <a:ext cx="294408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5" tIns="45704" rIns="91405" bIns="45704" anchor="b"/>
          <a:lstStyle>
            <a:lvl1pPr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742950" indent="-28575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pPr algn="r"/>
            <a:fld id="{3219A7DC-0762-4DAA-8E90-8785770D1A4A}" type="slidenum">
              <a:rPr lang="en-GB" altLang="zh-TW" sz="1300" b="1">
                <a:solidFill>
                  <a:schemeClr val="tx1"/>
                </a:solidFill>
                <a:latin typeface="Arial" charset="0"/>
              </a:rPr>
              <a:pPr algn="r"/>
              <a:t>26</a:t>
            </a:fld>
            <a:endParaRPr lang="en-GB" altLang="zh-TW" sz="1300" b="1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3450" y="741363"/>
            <a:ext cx="4935538" cy="3703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備忘稿版面配置區 2"/>
          <p:cNvSpPr>
            <a:spLocks noGrp="1"/>
          </p:cNvSpPr>
          <p:nvPr>
            <p:ph type="body" idx="1"/>
          </p:nvPr>
        </p:nvSpPr>
        <p:spPr bwMode="auto">
          <a:xfrm>
            <a:off x="907932" y="4690269"/>
            <a:ext cx="4981815" cy="4443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5" tIns="45704" rIns="91405" bIns="45704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>
              <a:latin typeface="Arial" charset="0"/>
            </a:endParaRPr>
          </a:p>
        </p:txBody>
      </p:sp>
      <p:sp>
        <p:nvSpPr>
          <p:cNvPr id="111620" name="投影片編號版面配置區 3"/>
          <p:cNvSpPr txBox="1">
            <a:spLocks noGrp="1"/>
          </p:cNvSpPr>
          <p:nvPr/>
        </p:nvSpPr>
        <p:spPr bwMode="auto">
          <a:xfrm>
            <a:off x="3853590" y="9380537"/>
            <a:ext cx="294408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5" tIns="45704" rIns="91405" bIns="45704" anchor="b"/>
          <a:lstStyle>
            <a:lvl1pPr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742950" indent="-28575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pPr algn="r"/>
            <a:fld id="{C6F901EE-46DF-4598-881A-B24E98AAC1B6}" type="slidenum">
              <a:rPr lang="en-GB" altLang="zh-TW" sz="1300" b="1">
                <a:solidFill>
                  <a:schemeClr val="tx1"/>
                </a:solidFill>
                <a:latin typeface="Arial" charset="0"/>
              </a:rPr>
              <a:pPr algn="r"/>
              <a:t>27</a:t>
            </a:fld>
            <a:endParaRPr lang="en-GB" altLang="zh-TW" sz="1300" b="1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129215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129215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3450" y="741363"/>
            <a:ext cx="4935538" cy="3703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備忘稿版面配置區 2"/>
          <p:cNvSpPr>
            <a:spLocks noGrp="1"/>
          </p:cNvSpPr>
          <p:nvPr>
            <p:ph type="body" idx="1"/>
          </p:nvPr>
        </p:nvSpPr>
        <p:spPr bwMode="auto">
          <a:xfrm>
            <a:off x="907932" y="4690269"/>
            <a:ext cx="4981815" cy="4443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5" tIns="45704" rIns="91405" bIns="45704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>
              <a:latin typeface="Arial" charset="0"/>
            </a:endParaRPr>
          </a:p>
        </p:txBody>
      </p:sp>
      <p:sp>
        <p:nvSpPr>
          <p:cNvPr id="110596" name="投影片編號版面配置區 3"/>
          <p:cNvSpPr txBox="1">
            <a:spLocks noGrp="1"/>
          </p:cNvSpPr>
          <p:nvPr/>
        </p:nvSpPr>
        <p:spPr bwMode="auto">
          <a:xfrm>
            <a:off x="3853590" y="9380537"/>
            <a:ext cx="294408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5" tIns="45704" rIns="91405" bIns="45704" anchor="b"/>
          <a:lstStyle>
            <a:lvl1pPr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742950" indent="-28575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 defTabSz="91122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pPr algn="r"/>
            <a:fld id="{3219A7DC-0762-4DAA-8E90-8785770D1A4A}" type="slidenum">
              <a:rPr lang="en-GB" altLang="zh-TW" sz="1300" b="1">
                <a:solidFill>
                  <a:schemeClr val="tx1"/>
                </a:solidFill>
                <a:latin typeface="Arial" charset="0"/>
              </a:rPr>
              <a:pPr algn="r"/>
              <a:t>30</a:t>
            </a:fld>
            <a:endParaRPr lang="en-GB" altLang="zh-TW" sz="1300" b="1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129215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3450" y="741363"/>
            <a:ext cx="4935538" cy="3703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907932" y="4690269"/>
            <a:ext cx="4981815" cy="4443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5" tIns="45704" rIns="91405" bIns="45704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mtClean="0">
                <a:latin typeface="Arial" charset="0"/>
              </a:rPr>
              <a:t>#include &lt;pthread.h&gt;</a:t>
            </a:r>
          </a:p>
          <a:p>
            <a:pPr eaLnBrk="1" hangingPunct="1"/>
            <a:r>
              <a:rPr lang="en-US" altLang="zh-TW" smtClean="0">
                <a:latin typeface="Arial" charset="0"/>
              </a:rPr>
              <a:t>pthread_t thread; </a:t>
            </a:r>
          </a:p>
          <a:p>
            <a:pPr eaLnBrk="1" hangingPunct="1"/>
            <a:r>
              <a:rPr lang="en-US" altLang="zh-TW" smtClean="0">
                <a:latin typeface="Arial" charset="0"/>
              </a:rPr>
              <a:t>void **status;</a:t>
            </a:r>
          </a:p>
          <a:p>
            <a:pPr eaLnBrk="1" hangingPunct="1"/>
            <a:r>
              <a:rPr lang="en-US" altLang="zh-TW" smtClean="0">
                <a:latin typeface="Arial" charset="0"/>
              </a:rPr>
              <a:t/>
            </a:r>
            <a:br>
              <a:rPr lang="en-US" altLang="zh-TW" smtClean="0">
                <a:latin typeface="Arial" charset="0"/>
              </a:rPr>
            </a:br>
            <a:r>
              <a:rPr lang="en-US" altLang="zh-TW" smtClean="0">
                <a:latin typeface="Arial" charset="0"/>
              </a:rPr>
              <a:t>int pthread_join (pthread_t thread, void **value_ptr);</a:t>
            </a:r>
          </a:p>
          <a:p>
            <a:pPr eaLnBrk="1" hangingPunct="1"/>
            <a:endParaRPr lang="en-US" altLang="zh-TW" smtClean="0">
              <a:latin typeface="Arial" charset="0"/>
            </a:endParaRPr>
          </a:p>
          <a:p>
            <a:pPr eaLnBrk="1" hangingPunct="1"/>
            <a:r>
              <a:rPr lang="en-US" altLang="zh-TW" smtClean="0">
                <a:latin typeface="Arial" charset="0"/>
              </a:rPr>
              <a:t>Parameters </a:t>
            </a:r>
          </a:p>
          <a:p>
            <a:pPr eaLnBrk="1" hangingPunct="1"/>
            <a:r>
              <a:rPr lang="en-US" altLang="zh-TW" i="1" smtClean="0">
                <a:latin typeface="Arial" charset="0"/>
              </a:rPr>
              <a:t>thread:</a:t>
            </a:r>
            <a:r>
              <a:rPr lang="en-US" altLang="zh-TW" smtClean="0">
                <a:latin typeface="Arial" charset="0"/>
              </a:rPr>
              <a:t> Specifies the target thread. </a:t>
            </a:r>
          </a:p>
          <a:p>
            <a:pPr eaLnBrk="1" hangingPunct="1"/>
            <a:r>
              <a:rPr lang="en-US" altLang="zh-TW" i="1" smtClean="0">
                <a:latin typeface="Arial" charset="0"/>
              </a:rPr>
              <a:t>status:</a:t>
            </a:r>
            <a:r>
              <a:rPr lang="en-US" altLang="zh-TW" smtClean="0">
                <a:latin typeface="Arial" charset="0"/>
              </a:rPr>
              <a:t> Points to where the termination status of the target thread will be stored. If the value is NULL, the termination status is not returned. </a:t>
            </a:r>
          </a:p>
          <a:p>
            <a:pPr eaLnBrk="1" hangingPunct="1"/>
            <a:r>
              <a:rPr lang="en-US" altLang="zh-TW" smtClean="0">
                <a:latin typeface="Arial" charset="0"/>
              </a:rPr>
              <a:t>Return Values</a:t>
            </a:r>
          </a:p>
          <a:p>
            <a:pPr eaLnBrk="1" hangingPunct="1"/>
            <a:r>
              <a:rPr lang="en-US" altLang="zh-TW" smtClean="0">
                <a:latin typeface="Arial" charset="0"/>
              </a:rPr>
              <a:t>If successful, the pthread_join function returns zero. Otherwise, an error number is returned to indicate the error. </a:t>
            </a:r>
          </a:p>
        </p:txBody>
      </p:sp>
      <p:sp>
        <p:nvSpPr>
          <p:cNvPr id="113668" name="Slide Number Placeholder 3"/>
          <p:cNvSpPr txBox="1">
            <a:spLocks noGrp="1"/>
          </p:cNvSpPr>
          <p:nvPr/>
        </p:nvSpPr>
        <p:spPr bwMode="auto">
          <a:xfrm>
            <a:off x="3853590" y="9380537"/>
            <a:ext cx="294408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5" tIns="45704" rIns="91405" bIns="45704" anchor="b"/>
          <a:lstStyle>
            <a:lvl1pPr defTabSz="912813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742950" indent="-285750" defTabSz="912813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 defTabSz="912813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 defTabSz="912813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 defTabSz="912813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pPr algn="r" eaLnBrk="1" hangingPunct="1"/>
            <a:fld id="{0750523C-50DD-4478-AE7D-083A4CF1F90C}" type="slidenum">
              <a:rPr lang="en-GB" altLang="zh-TW" sz="1300">
                <a:solidFill>
                  <a:schemeClr val="tx1"/>
                </a:solidFill>
                <a:latin typeface="Arial" charset="0"/>
              </a:rPr>
              <a:pPr algn="r" eaLnBrk="1" hangingPunct="1"/>
              <a:t>33</a:t>
            </a:fld>
            <a:endParaRPr lang="en-GB" altLang="zh-TW" sz="130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這邊要探討執行序太多會怎樣太少會怎樣，舉範例程式圖像灰階化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6281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8</a:t>
            </a:r>
            <a:r>
              <a:rPr lang="en-US" altLang="zh-TW" baseline="0" dirty="0" smtClean="0"/>
              <a:t> cores</a:t>
            </a:r>
          </a:p>
          <a:p>
            <a:r>
              <a:rPr lang="en-US" altLang="zh-TW" baseline="0" dirty="0" smtClean="0"/>
              <a:t>4 cores 2 threads</a:t>
            </a:r>
          </a:p>
          <a:p>
            <a:r>
              <a:rPr lang="zh-TW" altLang="en-US" baseline="0" dirty="0" smtClean="0"/>
              <a:t>都可</a:t>
            </a:r>
            <a:endParaRPr lang="en-US" altLang="zh-TW" baseline="0" dirty="0" smtClean="0"/>
          </a:p>
          <a:p>
            <a:r>
              <a:rPr lang="zh-TW" altLang="en-US" baseline="0" dirty="0" smtClean="0"/>
              <a:t>這邊還要介紹資料分割問題 </a:t>
            </a:r>
            <a:r>
              <a:rPr lang="en-US" altLang="zh-TW" baseline="0" dirty="0" smtClean="0"/>
              <a:t>Coarse-Grained</a:t>
            </a:r>
            <a:r>
              <a:rPr lang="zh-TW" altLang="en-US" baseline="0" dirty="0" smtClean="0"/>
              <a:t>還有</a:t>
            </a:r>
            <a:r>
              <a:rPr lang="en-US" altLang="zh-TW" baseline="0" dirty="0" smtClean="0"/>
              <a:t>Fine-Grained</a:t>
            </a:r>
          </a:p>
          <a:p>
            <a:r>
              <a:rPr lang="zh-TW" altLang="en-US" baseline="0" dirty="0" smtClean="0"/>
              <a:t>要問大家三個</a:t>
            </a:r>
            <a:r>
              <a:rPr lang="en-US" altLang="zh-TW" baseline="0" dirty="0" smtClean="0"/>
              <a:t>Performance </a:t>
            </a:r>
            <a:r>
              <a:rPr lang="zh-TW" altLang="en-US" baseline="0" dirty="0" smtClean="0"/>
              <a:t>的差別的原因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6281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2571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8</a:t>
            </a:r>
            <a:r>
              <a:rPr lang="en-US" altLang="zh-TW" baseline="0" dirty="0" smtClean="0"/>
              <a:t> cores</a:t>
            </a:r>
          </a:p>
          <a:p>
            <a:r>
              <a:rPr lang="en-US" altLang="zh-TW" baseline="0" dirty="0" smtClean="0"/>
              <a:t>4 cores 2 threads</a:t>
            </a:r>
          </a:p>
          <a:p>
            <a:r>
              <a:rPr lang="zh-TW" altLang="en-US" baseline="0" dirty="0" smtClean="0"/>
              <a:t>都可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6281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8</a:t>
            </a:r>
            <a:r>
              <a:rPr lang="en-US" altLang="zh-TW" baseline="0" dirty="0" smtClean="0"/>
              <a:t> cores</a:t>
            </a:r>
          </a:p>
          <a:p>
            <a:r>
              <a:rPr lang="en-US" altLang="zh-TW" baseline="0" dirty="0" smtClean="0"/>
              <a:t>4 cores 2 threads</a:t>
            </a:r>
          </a:p>
          <a:p>
            <a:r>
              <a:rPr lang="zh-TW" altLang="en-US" baseline="0" dirty="0" smtClean="0"/>
              <a:t>都可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6281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8</a:t>
            </a:r>
            <a:r>
              <a:rPr lang="en-US" altLang="zh-TW" baseline="0" dirty="0" smtClean="0"/>
              <a:t> cores</a:t>
            </a:r>
          </a:p>
          <a:p>
            <a:r>
              <a:rPr lang="en-US" altLang="zh-TW" baseline="0" dirty="0" smtClean="0"/>
              <a:t>4 cores 2 threads</a:t>
            </a:r>
          </a:p>
          <a:p>
            <a:r>
              <a:rPr lang="zh-TW" altLang="en-US" baseline="0" dirty="0" smtClean="0"/>
              <a:t>都可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6281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6528X4896  2</a:t>
            </a:r>
          </a:p>
          <a:p>
            <a:r>
              <a:rPr lang="en-US" altLang="zh-TW" dirty="0" smtClean="0"/>
              <a:t>3264X2448  1</a:t>
            </a:r>
          </a:p>
          <a:p>
            <a:r>
              <a:rPr lang="en-US" altLang="zh-TW" dirty="0" smtClean="0"/>
              <a:t>816X612  0.25</a:t>
            </a:r>
          </a:p>
          <a:p>
            <a:r>
              <a:rPr lang="en-US" altLang="zh-TW" smtClean="0"/>
              <a:t>204X153  0.0625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6281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9" name="備忘稿版面配置區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r>
              <a:rPr lang="zh-TW" altLang="en-US" smtClean="0"/>
              <a:t>設定執行檔位置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備忘稿版面配置區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zh-TW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備忘稿版面配置區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開始帶入</a:t>
            </a:r>
            <a:r>
              <a:rPr lang="en-US" altLang="zh-TW" dirty="0" smtClean="0"/>
              <a:t>Thread</a:t>
            </a:r>
            <a:r>
              <a:rPr lang="zh-TW" altLang="en-US" dirty="0" smtClean="0"/>
              <a:t>的觀念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6356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這邊最後問題可以帶領題目和互動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041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041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To maximize performance, </a:t>
            </a:r>
            <a:r>
              <a:rPr lang="en-US" altLang="zh-TW" b="0" dirty="0" smtClean="0"/>
              <a:t>control the scheduling of threads is critical</a:t>
            </a:r>
          </a:p>
          <a:p>
            <a:pPr lvl="1"/>
            <a:r>
              <a:rPr lang="en-US" altLang="zh-TW" b="0" dirty="0" smtClean="0"/>
              <a:t>Number of threads</a:t>
            </a:r>
          </a:p>
          <a:p>
            <a:pPr lvl="1"/>
            <a:r>
              <a:rPr lang="en-US" altLang="zh-TW" b="0" dirty="0" smtClean="0"/>
              <a:t>Assignment of threads to CPU/GPU cores</a:t>
            </a:r>
          </a:p>
          <a:p>
            <a:pPr lvl="1"/>
            <a:r>
              <a:rPr lang="en-US" altLang="zh-TW" b="0" dirty="0" smtClean="0"/>
              <a:t>Priority of threads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129215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98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023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和</a:t>
            </a:r>
            <a:r>
              <a:rPr lang="en-US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return</a:t>
            </a:r>
            <a:r>
              <a:rPr lang="zh-TW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不一樣的地方，如果我們有用</a:t>
            </a:r>
            <a:r>
              <a:rPr lang="en-US" altLang="zh-TW" sz="2400" kern="1200" dirty="0" err="1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pthread_cleanup_push</a:t>
            </a:r>
            <a:r>
              <a:rPr lang="en-US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()</a:t>
            </a:r>
            <a:r>
              <a:rPr lang="zh-TW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指定任何一個</a:t>
            </a:r>
            <a:r>
              <a:rPr lang="en-US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function</a:t>
            </a:r>
            <a:r>
              <a:rPr lang="zh-TW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的話，</a:t>
            </a:r>
            <a:r>
              <a:rPr lang="en-US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return</a:t>
            </a:r>
            <a:r>
              <a:rPr lang="zh-TW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並不會執行任何</a:t>
            </a:r>
            <a:r>
              <a:rPr lang="en-US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cleanup function</a:t>
            </a:r>
            <a:r>
              <a:rPr lang="zh-TW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，如果使用</a:t>
            </a:r>
            <a:r>
              <a:rPr lang="en-US" altLang="zh-TW" sz="2400" kern="1200" dirty="0" err="1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pthread_exit</a:t>
            </a:r>
            <a:r>
              <a:rPr lang="en-US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()</a:t>
            </a:r>
            <a:r>
              <a:rPr lang="zh-TW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，他會在離開前呼叫我們指定的</a:t>
            </a:r>
            <a:r>
              <a:rPr lang="en-US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cleanup function</a:t>
            </a:r>
            <a:r>
              <a:rPr lang="zh-TW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來釋放我們所用過的記憶體，避免</a:t>
            </a:r>
            <a:r>
              <a:rPr lang="en-US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memory leak</a:t>
            </a:r>
            <a:r>
              <a:rPr lang="zh-TW" altLang="zh-TW" sz="2400" kern="1200" dirty="0" smtClean="0">
                <a:solidFill>
                  <a:srgbClr val="572E2D"/>
                </a:solidFill>
                <a:effectLst/>
                <a:latin typeface="Noteworthy Bold" charset="0"/>
                <a:ea typeface="+mn-ea"/>
                <a:cs typeface="+mn-cs"/>
                <a:sym typeface="Noteworthy Bold" charset="0"/>
              </a:rPr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968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57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24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28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64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4300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52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24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32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37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200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>
              <a:sym typeface="Helvetica Light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2551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>
                <a:sym typeface="Helvetica Light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>
                <a:sym typeface="Helvetica Light" charset="0"/>
              </a:rPr>
              <a:t>Click to edit Master text styles</a:t>
            </a:r>
          </a:p>
          <a:p>
            <a:pPr lvl="1"/>
            <a:r>
              <a:rPr lang="en-US" altLang="zh-TW" smtClean="0">
                <a:sym typeface="Helvetica Light" charset="0"/>
              </a:rPr>
              <a:t>Second level</a:t>
            </a:r>
          </a:p>
          <a:p>
            <a:pPr lvl="2"/>
            <a:r>
              <a:rPr lang="en-US" altLang="zh-TW" smtClean="0">
                <a:sym typeface="Helvetica Light" charset="0"/>
              </a:rPr>
              <a:t>Third level</a:t>
            </a:r>
          </a:p>
          <a:p>
            <a:pPr lvl="3"/>
            <a:r>
              <a:rPr lang="en-US" altLang="zh-TW" smtClean="0">
                <a:sym typeface="Helvetica Light" charset="0"/>
              </a:rPr>
              <a:t>Fourth level</a:t>
            </a:r>
          </a:p>
          <a:p>
            <a:pPr lvl="4"/>
            <a:r>
              <a:rPr lang="en-US" altLang="zh-TW" smtClean="0">
                <a:sym typeface="Helvetica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sym typeface="Helvetica Light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1pPr>
      <a:lvl2pPr marL="342900" indent="114300" algn="l" defTabSz="584200" rtl="0" eaLnBrk="0" fontAlgn="base" hangingPunct="0">
        <a:spcBef>
          <a:spcPts val="4200"/>
        </a:spcBef>
        <a:spcAft>
          <a:spcPct val="0"/>
        </a:spcAft>
        <a:buChar char="–"/>
        <a:defRPr sz="3800">
          <a:solidFill>
            <a:srgbClr val="FFFFFF"/>
          </a:solidFill>
          <a:latin typeface="+mn-lt"/>
          <a:sym typeface="Helvetica Light" charset="0"/>
        </a:defRPr>
      </a:lvl2pPr>
      <a:lvl3pPr marL="685800" indent="228600" algn="l" defTabSz="584200" rtl="0" eaLnBrk="0" fontAlgn="base" hangingPunct="0">
        <a:spcBef>
          <a:spcPts val="4200"/>
        </a:spcBef>
        <a:spcAft>
          <a:spcPct val="0"/>
        </a:spcAft>
        <a:buChar char="•"/>
        <a:defRPr sz="3800">
          <a:solidFill>
            <a:srgbClr val="FFFFFF"/>
          </a:solidFill>
          <a:latin typeface="+mn-lt"/>
          <a:sym typeface="Helvetica Light" charset="0"/>
        </a:defRPr>
      </a:lvl3pPr>
      <a:lvl4pPr marL="1028700" indent="342900" algn="l" defTabSz="584200" rtl="0" eaLnBrk="0" fontAlgn="base" hangingPunct="0">
        <a:spcBef>
          <a:spcPts val="4200"/>
        </a:spcBef>
        <a:spcAft>
          <a:spcPct val="0"/>
        </a:spcAft>
        <a:buChar char="–"/>
        <a:defRPr sz="3800">
          <a:solidFill>
            <a:srgbClr val="FFFFFF"/>
          </a:solidFill>
          <a:latin typeface="+mn-lt"/>
          <a:sym typeface="Helvetica Light" charset="0"/>
        </a:defRPr>
      </a:lvl4pPr>
      <a:lvl5pPr marL="1371600" indent="457200" algn="l" defTabSz="584200" rtl="0" eaLnBrk="0" fontAlgn="base" hangingPunct="0">
        <a:spcBef>
          <a:spcPts val="4200"/>
        </a:spcBef>
        <a:spcAft>
          <a:spcPct val="0"/>
        </a:spcAft>
        <a:buChar char="»"/>
        <a:defRPr sz="3800">
          <a:solidFill>
            <a:srgbClr val="FFFFFF"/>
          </a:solidFill>
          <a:latin typeface="+mn-lt"/>
          <a:sym typeface="Helvetica Light" charset="0"/>
        </a:defRPr>
      </a:lvl5pPr>
      <a:lvl6pPr marL="1828800" algn="l" defTabSz="584200" rtl="0" fontAlgn="base" hangingPunct="0">
        <a:spcBef>
          <a:spcPts val="4200"/>
        </a:spcBef>
        <a:spcAft>
          <a:spcPct val="0"/>
        </a:spcAft>
        <a:defRPr sz="3800">
          <a:solidFill>
            <a:srgbClr val="FFFFFF"/>
          </a:solidFill>
          <a:latin typeface="+mn-lt"/>
          <a:sym typeface="Helvetica Light" charset="0"/>
        </a:defRPr>
      </a:lvl6pPr>
      <a:lvl7pPr marL="2286000" algn="l" defTabSz="584200" rtl="0" fontAlgn="base" hangingPunct="0">
        <a:spcBef>
          <a:spcPts val="4200"/>
        </a:spcBef>
        <a:spcAft>
          <a:spcPct val="0"/>
        </a:spcAft>
        <a:defRPr sz="3800">
          <a:solidFill>
            <a:srgbClr val="FFFFFF"/>
          </a:solidFill>
          <a:latin typeface="+mn-lt"/>
          <a:sym typeface="Helvetica Light" charset="0"/>
        </a:defRPr>
      </a:lvl7pPr>
      <a:lvl8pPr marL="2743200" algn="l" defTabSz="584200" rtl="0" fontAlgn="base" hangingPunct="0">
        <a:spcBef>
          <a:spcPts val="4200"/>
        </a:spcBef>
        <a:spcAft>
          <a:spcPct val="0"/>
        </a:spcAft>
        <a:defRPr sz="3800">
          <a:solidFill>
            <a:srgbClr val="FFFFFF"/>
          </a:solidFill>
          <a:latin typeface="+mn-lt"/>
          <a:sym typeface="Helvetica Light" charset="0"/>
        </a:defRPr>
      </a:lvl8pPr>
      <a:lvl9pPr marL="3200400" algn="l" defTabSz="584200" rtl="0" fontAlgn="base" hangingPunct="0">
        <a:spcBef>
          <a:spcPts val="4200"/>
        </a:spcBef>
        <a:spcAft>
          <a:spcPct val="0"/>
        </a:spcAft>
        <a:defRPr sz="3800">
          <a:solidFill>
            <a:srgbClr val="FFFFFF"/>
          </a:solidFill>
          <a:latin typeface="+mn-lt"/>
          <a:sym typeface="Helvetica Light" charset="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dvancedlinuxprogramming.com/alp-folder/advanced-linux-programming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hakingwave/" TargetMode="External"/><Relationship Id="rId7" Type="http://schemas.openxmlformats.org/officeDocument/2006/relationships/hyperlink" Target="http://www.asiatu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://www.flickr.com/photos/shakingwave/5602830273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zh-TW" altLang="en-US" smtClean="0">
                <a:ea typeface="新細明體" pitchFamily="18" charset="-120"/>
              </a:rPr>
              <a:t>系統軟體與平台</a:t>
            </a:r>
            <a:endParaRPr lang="en-US" altLang="zh-TW" smtClean="0">
              <a:ea typeface="新細明體" pitchFamily="18" charset="-12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 eaLnBrk="1">
              <a:spcBef>
                <a:spcPct val="0"/>
              </a:spcBef>
              <a:buFontTx/>
              <a:buNone/>
            </a:pPr>
            <a:r>
              <a:rPr lang="en-US" altLang="zh-TW" sz="3200" smtClean="0">
                <a:ea typeface="新細明體" pitchFamily="18" charset="-120"/>
              </a:rPr>
              <a:t>Project 2</a:t>
            </a:r>
            <a:endParaRPr lang="en-US" altLang="zh-TW" smtClean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309712" y="733425"/>
            <a:ext cx="12529392" cy="1238250"/>
          </a:xfrm>
        </p:spPr>
        <p:txBody>
          <a:bodyPr/>
          <a:lstStyle/>
          <a:p>
            <a:pPr eaLnBrk="1"/>
            <a:r>
              <a:rPr lang="en-US" altLang="zh-TW" sz="7000" dirty="0" smtClean="0">
                <a:ea typeface="新細明體" pitchFamily="18" charset="-120"/>
              </a:rPr>
              <a:t>What </a:t>
            </a:r>
            <a:r>
              <a:rPr lang="en-US" altLang="zh-TW" sz="7000" dirty="0">
                <a:ea typeface="新細明體" pitchFamily="18" charset="-120"/>
              </a:rPr>
              <a:t>D</a:t>
            </a:r>
            <a:r>
              <a:rPr lang="en-US" altLang="zh-TW" sz="7000" dirty="0" smtClean="0">
                <a:ea typeface="新細明體" pitchFamily="18" charset="-120"/>
              </a:rPr>
              <a:t>oes a Thread Look Like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8281181" cy="6715125"/>
          </a:xfrm>
        </p:spPr>
        <p:txBody>
          <a:bodyPr/>
          <a:lstStyle/>
          <a:p>
            <a:pPr marL="381000" indent="-381000" eaLnBrk="1"/>
            <a:r>
              <a:rPr lang="en-US" altLang="zh-TW" sz="4000" dirty="0" smtClean="0">
                <a:ea typeface="新細明體" pitchFamily="18" charset="-120"/>
              </a:rPr>
              <a:t>A thread is task in a task</a:t>
            </a:r>
          </a:p>
          <a:p>
            <a:pPr marL="381000" indent="-381000" eaLnBrk="1"/>
            <a:r>
              <a:rPr lang="en-US" altLang="zh-TW" sz="4000" dirty="0" smtClean="0">
                <a:ea typeface="新細明體" pitchFamily="18" charset="-120"/>
              </a:rPr>
              <a:t>A thread is a smallest sequence of instructions that can be managed by operating systems.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8924145" y="5649186"/>
            <a:ext cx="3054436" cy="864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rPr>
              <a:t>CPU</a:t>
            </a:r>
            <a:endParaRPr kumimoji="0" lang="zh-TW" altLang="en-US" sz="3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Helvetica Light" charset="0"/>
              <a:sym typeface="Helvetica Light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8924145" y="6801314"/>
            <a:ext cx="864096" cy="1800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3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Helvetica Light" charset="0"/>
              <a:sym typeface="Helvetica Light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1114485" y="6801314"/>
            <a:ext cx="864096" cy="1800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Helvetica Light" charset="0"/>
              <a:sym typeface="Helvetica Light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9165632" y="6905058"/>
            <a:ext cx="381122" cy="1553071"/>
            <a:chOff x="9649670" y="4111377"/>
            <a:chExt cx="381122" cy="1553071"/>
          </a:xfrm>
        </p:grpSpPr>
        <p:sp>
          <p:nvSpPr>
            <p:cNvPr id="7" name="手繪多邊形 6"/>
            <p:cNvSpPr/>
            <p:nvPr/>
          </p:nvSpPr>
          <p:spPr>
            <a:xfrm>
              <a:off x="9649670" y="4111377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9908780" y="4111377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8" name="手繪多邊形 17"/>
            <p:cNvSpPr/>
            <p:nvPr/>
          </p:nvSpPr>
          <p:spPr>
            <a:xfrm>
              <a:off x="9649670" y="4975473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21" name="手繪多邊形 20"/>
            <p:cNvSpPr/>
            <p:nvPr/>
          </p:nvSpPr>
          <p:spPr>
            <a:xfrm>
              <a:off x="9891416" y="4965439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</p:grpSp>
      <p:sp>
        <p:nvSpPr>
          <p:cNvPr id="29" name="矩形 28"/>
          <p:cNvSpPr/>
          <p:nvPr/>
        </p:nvSpPr>
        <p:spPr bwMode="auto">
          <a:xfrm>
            <a:off x="10019315" y="6801314"/>
            <a:ext cx="864096" cy="1800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3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Helvetica Light" charset="0"/>
              <a:sym typeface="Helvetica Light" charset="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10260802" y="6905058"/>
            <a:ext cx="381122" cy="1553071"/>
            <a:chOff x="9649670" y="4111377"/>
            <a:chExt cx="381122" cy="1553071"/>
          </a:xfrm>
        </p:grpSpPr>
        <p:sp>
          <p:nvSpPr>
            <p:cNvPr id="31" name="手繪多邊形 30"/>
            <p:cNvSpPr/>
            <p:nvPr/>
          </p:nvSpPr>
          <p:spPr>
            <a:xfrm>
              <a:off x="9649670" y="4111377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32" name="手繪多邊形 31"/>
            <p:cNvSpPr/>
            <p:nvPr/>
          </p:nvSpPr>
          <p:spPr>
            <a:xfrm>
              <a:off x="9908780" y="4111377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33" name="手繪多邊形 32"/>
            <p:cNvSpPr/>
            <p:nvPr/>
          </p:nvSpPr>
          <p:spPr>
            <a:xfrm>
              <a:off x="9649670" y="4975473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34" name="手繪多邊形 33"/>
            <p:cNvSpPr/>
            <p:nvPr/>
          </p:nvSpPr>
          <p:spPr>
            <a:xfrm>
              <a:off x="9891416" y="4965439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11376726" y="6905058"/>
            <a:ext cx="381122" cy="1553071"/>
            <a:chOff x="9649670" y="4111377"/>
            <a:chExt cx="381122" cy="1553071"/>
          </a:xfrm>
        </p:grpSpPr>
        <p:sp>
          <p:nvSpPr>
            <p:cNvPr id="37" name="手繪多邊形 36"/>
            <p:cNvSpPr/>
            <p:nvPr/>
          </p:nvSpPr>
          <p:spPr>
            <a:xfrm>
              <a:off x="9649670" y="4111377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38" name="手繪多邊形 37"/>
            <p:cNvSpPr/>
            <p:nvPr/>
          </p:nvSpPr>
          <p:spPr>
            <a:xfrm>
              <a:off x="9908780" y="4111377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39" name="手繪多邊形 38"/>
            <p:cNvSpPr/>
            <p:nvPr/>
          </p:nvSpPr>
          <p:spPr>
            <a:xfrm>
              <a:off x="9649670" y="4975473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40" name="手繪多邊形 39"/>
            <p:cNvSpPr/>
            <p:nvPr/>
          </p:nvSpPr>
          <p:spPr>
            <a:xfrm>
              <a:off x="9891416" y="4965439"/>
              <a:ext cx="122012" cy="688975"/>
            </a:xfrm>
            <a:custGeom>
              <a:avLst/>
              <a:gdLst>
                <a:gd name="connsiteX0" fmla="*/ 401679 w 1423506"/>
                <a:gd name="connsiteY0" fmla="*/ 0 h 1201775"/>
                <a:gd name="connsiteX1" fmla="*/ 490579 w 1423506"/>
                <a:gd name="connsiteY1" fmla="*/ 1200150 h 1201775"/>
                <a:gd name="connsiteX2" fmla="*/ 27029 w 1423506"/>
                <a:gd name="connsiteY2" fmla="*/ 273050 h 1201775"/>
                <a:gd name="connsiteX3" fmla="*/ 1417679 w 1423506"/>
                <a:gd name="connsiteY3" fmla="*/ 914400 h 1201775"/>
                <a:gd name="connsiteX0" fmla="*/ 411427 w 1433254"/>
                <a:gd name="connsiteY0" fmla="*/ 0 h 914400"/>
                <a:gd name="connsiteX1" fmla="*/ 36777 w 1433254"/>
                <a:gd name="connsiteY1" fmla="*/ 273050 h 914400"/>
                <a:gd name="connsiteX2" fmla="*/ 1427427 w 1433254"/>
                <a:gd name="connsiteY2" fmla="*/ 914400 h 914400"/>
                <a:gd name="connsiteX0" fmla="*/ 0 w 1016000"/>
                <a:gd name="connsiteY0" fmla="*/ 0 h 914400"/>
                <a:gd name="connsiteX1" fmla="*/ 1016000 w 1016000"/>
                <a:gd name="connsiteY1" fmla="*/ 914400 h 914400"/>
                <a:gd name="connsiteX0" fmla="*/ 0 w 107950"/>
                <a:gd name="connsiteY0" fmla="*/ 0 h 1327150"/>
                <a:gd name="connsiteX1" fmla="*/ 107950 w 107950"/>
                <a:gd name="connsiteY1" fmla="*/ 1327150 h 1327150"/>
                <a:gd name="connsiteX0" fmla="*/ 0 w 293994"/>
                <a:gd name="connsiteY0" fmla="*/ 0 h 1327150"/>
                <a:gd name="connsiteX1" fmla="*/ 107950 w 293994"/>
                <a:gd name="connsiteY1" fmla="*/ 1327150 h 1327150"/>
                <a:gd name="connsiteX0" fmla="*/ 30251 w 289088"/>
                <a:gd name="connsiteY0" fmla="*/ 0 h 1327150"/>
                <a:gd name="connsiteX1" fmla="*/ 138201 w 289088"/>
                <a:gd name="connsiteY1" fmla="*/ 1327150 h 1327150"/>
                <a:gd name="connsiteX0" fmla="*/ 34136 w 213086"/>
                <a:gd name="connsiteY0" fmla="*/ 0 h 1377950"/>
                <a:gd name="connsiteX1" fmla="*/ 46836 w 213086"/>
                <a:gd name="connsiteY1" fmla="*/ 1377950 h 1377950"/>
                <a:gd name="connsiteX0" fmla="*/ 71577 w 233978"/>
                <a:gd name="connsiteY0" fmla="*/ 0 h 1377950"/>
                <a:gd name="connsiteX1" fmla="*/ 84277 w 233978"/>
                <a:gd name="connsiteY1" fmla="*/ 1377950 h 13779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77525 w 181039"/>
                <a:gd name="connsiteY0" fmla="*/ 0 h 679450"/>
                <a:gd name="connsiteX1" fmla="*/ 20375 w 181039"/>
                <a:gd name="connsiteY1" fmla="*/ 679450 h 679450"/>
                <a:gd name="connsiteX0" fmla="*/ 57150 w 186979"/>
                <a:gd name="connsiteY0" fmla="*/ 0 h 679450"/>
                <a:gd name="connsiteX1" fmla="*/ 0 w 186979"/>
                <a:gd name="connsiteY1" fmla="*/ 679450 h 679450"/>
                <a:gd name="connsiteX0" fmla="*/ 57150 w 78014"/>
                <a:gd name="connsiteY0" fmla="*/ 0 h 679450"/>
                <a:gd name="connsiteX1" fmla="*/ 0 w 78014"/>
                <a:gd name="connsiteY1" fmla="*/ 679450 h 679450"/>
                <a:gd name="connsiteX0" fmla="*/ 35365 w 120344"/>
                <a:gd name="connsiteY0" fmla="*/ 0 h 717550"/>
                <a:gd name="connsiteX1" fmla="*/ 54415 w 120344"/>
                <a:gd name="connsiteY1" fmla="*/ 717550 h 717550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7766 w 98213"/>
                <a:gd name="connsiteY0" fmla="*/ 0 h 688975"/>
                <a:gd name="connsiteX1" fmla="*/ 28241 w 98213"/>
                <a:gd name="connsiteY1" fmla="*/ 688975 h 688975"/>
                <a:gd name="connsiteX0" fmla="*/ 33502 w 118157"/>
                <a:gd name="connsiteY0" fmla="*/ 0 h 688975"/>
                <a:gd name="connsiteX1" fmla="*/ 23977 w 118157"/>
                <a:gd name="connsiteY1" fmla="*/ 688975 h 688975"/>
                <a:gd name="connsiteX0" fmla="*/ 40151 w 122012"/>
                <a:gd name="connsiteY0" fmla="*/ 0 h 688975"/>
                <a:gd name="connsiteX1" fmla="*/ 30626 w 122012"/>
                <a:gd name="connsiteY1" fmla="*/ 688975 h 68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12" h="688975">
                  <a:moveTo>
                    <a:pt x="40151" y="0"/>
                  </a:moveTo>
                  <a:cubicBezTo>
                    <a:pt x="-127066" y="388408"/>
                    <a:pt x="299443" y="351367"/>
                    <a:pt x="30626" y="688975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8924145" y="8684931"/>
            <a:ext cx="817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Task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10019315" y="8684931"/>
            <a:ext cx="817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Task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11114485" y="8699267"/>
            <a:ext cx="817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Task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12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5" y="733425"/>
            <a:ext cx="11787188" cy="1238250"/>
          </a:xfrm>
        </p:spPr>
        <p:txBody>
          <a:bodyPr/>
          <a:lstStyle/>
          <a:p>
            <a:pPr eaLnBrk="1"/>
            <a:r>
              <a:rPr lang="en-US" altLang="zh-TW" sz="7000" dirty="0" smtClean="0">
                <a:ea typeface="新細明體" pitchFamily="18" charset="-120"/>
              </a:rPr>
              <a:t>Threads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dirty="0"/>
              <a:t>A </a:t>
            </a:r>
            <a:r>
              <a:rPr lang="en-US" altLang="zh-TW" u="sng" dirty="0">
                <a:solidFill>
                  <a:srgbClr val="FF0000"/>
                </a:solidFill>
              </a:rPr>
              <a:t>thread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is an </a:t>
            </a:r>
            <a:r>
              <a:rPr lang="en-US" altLang="zh-TW" dirty="0">
                <a:solidFill>
                  <a:srgbClr val="FF0000"/>
                </a:solidFill>
              </a:rPr>
              <a:t>independent stream </a:t>
            </a:r>
            <a:r>
              <a:rPr lang="en-US" altLang="zh-TW" dirty="0"/>
              <a:t>of instructions</a:t>
            </a:r>
          </a:p>
          <a:p>
            <a:pPr lvl="1">
              <a:spcBef>
                <a:spcPts val="1200"/>
              </a:spcBef>
            </a:pPr>
            <a:r>
              <a:rPr lang="en-US" altLang="zh-TW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Independently executed </a:t>
            </a:r>
            <a:r>
              <a:rPr lang="en-US" altLang="zh-TW" dirty="0"/>
              <a:t>by a processor core</a:t>
            </a:r>
          </a:p>
          <a:p>
            <a:pPr lvl="1">
              <a:spcBef>
                <a:spcPts val="1200"/>
              </a:spcBef>
            </a:pPr>
            <a:r>
              <a:rPr lang="en-US" altLang="zh-TW" dirty="0"/>
              <a:t>The stream of instructions can be defined by a </a:t>
            </a:r>
            <a:r>
              <a:rPr lang="en-US" altLang="zh-TW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function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dirty="0"/>
              <a:t>or </a:t>
            </a:r>
            <a:r>
              <a:rPr lang="en-US" altLang="zh-TW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procedure</a:t>
            </a:r>
          </a:p>
          <a:p>
            <a:pPr>
              <a:spcBef>
                <a:spcPts val="1200"/>
              </a:spcBef>
            </a:pPr>
            <a:r>
              <a:rPr lang="en-US" altLang="zh-TW" dirty="0"/>
              <a:t>Threads can be managed by</a:t>
            </a:r>
          </a:p>
          <a:p>
            <a:pPr lvl="1">
              <a:spcBef>
                <a:spcPts val="1200"/>
              </a:spcBef>
            </a:pPr>
            <a:r>
              <a:rPr lang="en-US" altLang="zh-TW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Software</a:t>
            </a:r>
            <a:r>
              <a:rPr lang="en-US" altLang="zh-TW" dirty="0"/>
              <a:t>, e.g. </a:t>
            </a:r>
            <a:r>
              <a:rPr lang="en-US" altLang="zh-TW"/>
              <a:t>operating </a:t>
            </a:r>
            <a:r>
              <a:rPr lang="en-US" altLang="zh-TW" smtClean="0"/>
              <a:t>systems, </a:t>
            </a:r>
            <a:r>
              <a:rPr lang="en-US" altLang="zh-TW" dirty="0"/>
              <a:t>thread library, virtual machine, etc. </a:t>
            </a:r>
          </a:p>
          <a:p>
            <a:pPr lvl="1">
              <a:spcBef>
                <a:spcPts val="1200"/>
              </a:spcBef>
            </a:pPr>
            <a:r>
              <a:rPr lang="en-US" altLang="zh-TW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Hardware</a:t>
            </a:r>
            <a:r>
              <a:rPr lang="en-US" altLang="zh-TW" dirty="0"/>
              <a:t>, e.g. </a:t>
            </a:r>
            <a:r>
              <a:rPr lang="en-US" altLang="zh-TW" dirty="0" smtClean="0"/>
              <a:t>SMT/hyper threading</a:t>
            </a:r>
            <a:r>
              <a:rPr lang="en-US" altLang="zh-TW" dirty="0"/>
              <a:t>, GPU</a:t>
            </a:r>
            <a:endParaRPr lang="zh-TW" altLang="en-US" dirty="0"/>
          </a:p>
        </p:txBody>
      </p:sp>
      <p:pic>
        <p:nvPicPr>
          <p:cNvPr id="6" name="Picture 2" descr="C:\Users\Medicine\Desktop\214112748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832" y="6460976"/>
            <a:ext cx="3256756" cy="325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89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1127125" y="2212975"/>
            <a:ext cx="11028363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0046" tIns="65023" rIns="130046" bIns="65023"/>
          <a:lstStyle>
            <a:lvl1pPr marL="487363" indent="-487363" algn="l" defTabSz="13001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Char char="n"/>
              <a:defRPr kumimoji="1"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7275" indent="-406400" algn="l" defTabSz="13001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600" indent="-325438" algn="l" defTabSz="13001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kumimoji="1" sz="3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6475" indent="-325438" algn="l" defTabSz="13001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3" indent="-325438" algn="l" defTabSz="13001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963" indent="-325438" algn="l" defTabSz="1300163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163" indent="-325438" algn="l" defTabSz="1300163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97363" indent="-325438" algn="l" defTabSz="1300163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4563" indent="-325438" algn="l" defTabSz="1300163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altLang="zh-TW" kern="0" dirty="0" smtClean="0"/>
              <a:t>Are threads really independent? 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1101725" y="7412038"/>
            <a:ext cx="11053763" cy="200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0046" tIns="65023" rIns="130046" bIns="65023"/>
          <a:lstStyle>
            <a:lvl1pPr marL="487363" indent="-487363" algn="l" defTabSz="13001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Char char="n"/>
              <a:defRPr kumimoji="1"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7275" indent="-406400" algn="l" defTabSz="13001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600" indent="-325438" algn="l" defTabSz="13001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kumimoji="1" sz="3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6475" indent="-325438" algn="l" defTabSz="13001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3" indent="-325438" algn="l" defTabSz="13001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963" indent="-325438" algn="l" defTabSz="1300163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163" indent="-325438" algn="l" defTabSz="1300163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97363" indent="-325438" algn="l" defTabSz="1300163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4563" indent="-325438" algn="l" defTabSz="1300163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altLang="zh-TW" sz="3200" kern="0" dirty="0" smtClean="0"/>
              <a:t>No, unlike processes, threads in a process share certain resources</a:t>
            </a:r>
          </a:p>
          <a:p>
            <a:pPr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altLang="zh-TW" sz="3200" kern="0" dirty="0" smtClean="0"/>
              <a:t>Why do you want two instruction streams to share resources? </a:t>
            </a: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5" y="733425"/>
            <a:ext cx="11787188" cy="1238250"/>
          </a:xfrm>
        </p:spPr>
        <p:txBody>
          <a:bodyPr/>
          <a:lstStyle/>
          <a:p>
            <a:pPr eaLnBrk="1"/>
            <a:r>
              <a:rPr lang="en-US" altLang="zh-TW" sz="7000" dirty="0" smtClean="0">
                <a:ea typeface="新細明體" pitchFamily="18" charset="-120"/>
              </a:rPr>
              <a:t>Processes and Threads</a:t>
            </a:r>
          </a:p>
        </p:txBody>
      </p:sp>
      <p:grpSp>
        <p:nvGrpSpPr>
          <p:cNvPr id="40" name="群組 39"/>
          <p:cNvGrpSpPr/>
          <p:nvPr/>
        </p:nvGrpSpPr>
        <p:grpSpPr>
          <a:xfrm>
            <a:off x="1716054" y="3448040"/>
            <a:ext cx="4429156" cy="3268642"/>
            <a:chOff x="1716054" y="3448040"/>
            <a:chExt cx="4429156" cy="3268642"/>
          </a:xfrm>
        </p:grpSpPr>
        <p:sp>
          <p:nvSpPr>
            <p:cNvPr id="7" name="矩形 6"/>
            <p:cNvSpPr/>
            <p:nvPr/>
          </p:nvSpPr>
          <p:spPr bwMode="auto">
            <a:xfrm>
              <a:off x="1716054" y="3448040"/>
              <a:ext cx="1571636" cy="264320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3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 Light" charset="0"/>
                  <a:sym typeface="Helvetica Light" charset="0"/>
                </a:rPr>
                <a:t>Process</a:t>
              </a:r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3000" dirty="0" smtClean="0"/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TW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3000" dirty="0" smtClean="0"/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TW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1" name="橢圓 10"/>
            <p:cNvSpPr/>
            <p:nvPr/>
          </p:nvSpPr>
          <p:spPr bwMode="auto">
            <a:xfrm>
              <a:off x="1787492" y="4948238"/>
              <a:ext cx="1428760" cy="928694"/>
            </a:xfrm>
            <a:prstGeom prst="ellipse">
              <a:avLst/>
            </a:prstGeom>
            <a:solidFill>
              <a:srgbClr val="FFFF99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 Light" charset="0"/>
                  <a:sym typeface="Helvetica Light" charset="0"/>
                </a:rPr>
                <a:t>resource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4573574" y="3448040"/>
              <a:ext cx="1571636" cy="264320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3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 Light" charset="0"/>
                  <a:sym typeface="Helvetica Light" charset="0"/>
                </a:rPr>
                <a:t>Process</a:t>
              </a:r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3000" dirty="0" smtClean="0"/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TW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3000" dirty="0" smtClean="0"/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TW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3" name="橢圓 12"/>
            <p:cNvSpPr/>
            <p:nvPr/>
          </p:nvSpPr>
          <p:spPr bwMode="auto">
            <a:xfrm>
              <a:off x="4645012" y="4948238"/>
              <a:ext cx="1428760" cy="928694"/>
            </a:xfrm>
            <a:prstGeom prst="ellipse">
              <a:avLst/>
            </a:prstGeom>
            <a:solidFill>
              <a:srgbClr val="FFFF99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 Light" charset="0"/>
                  <a:sym typeface="Helvetica Light" charset="0"/>
                </a:rPr>
                <a:t>resource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cxnSp>
          <p:nvCxnSpPr>
            <p:cNvPr id="20" name="直線單箭頭接點 19"/>
            <p:cNvCxnSpPr/>
            <p:nvPr/>
          </p:nvCxnSpPr>
          <p:spPr bwMode="auto">
            <a:xfrm rot="10800000">
              <a:off x="3287690" y="4591048"/>
              <a:ext cx="1214446" cy="1588"/>
            </a:xfrm>
            <a:prstGeom prst="straightConnector1">
              <a:avLst/>
            </a:prstGeom>
            <a:ln w="38100"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stCxn id="13" idx="2"/>
              <a:endCxn id="11" idx="6"/>
            </p:cNvCxnSpPr>
            <p:nvPr/>
          </p:nvCxnSpPr>
          <p:spPr bwMode="auto">
            <a:xfrm rot="10800000">
              <a:off x="3216252" y="5412585"/>
              <a:ext cx="1428760" cy="1588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/>
            <p:cNvSpPr txBox="1"/>
            <p:nvPr/>
          </p:nvSpPr>
          <p:spPr>
            <a:xfrm>
              <a:off x="2573310" y="6162684"/>
              <a:ext cx="31309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 smtClean="0">
                  <a:solidFill>
                    <a:schemeClr val="bg1"/>
                  </a:solidFill>
                </a:rPr>
                <a:t>Process Creation</a:t>
              </a:r>
              <a:endParaRPr lang="zh-TW" alt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502004" y="5519742"/>
              <a:ext cx="88998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600" dirty="0" smtClean="0">
                  <a:solidFill>
                    <a:schemeClr val="bg1"/>
                  </a:solidFill>
                </a:rPr>
                <a:t>copy</a:t>
              </a:r>
              <a:endParaRPr lang="zh-TW" altLang="en-US" sz="2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6716714" y="3448040"/>
            <a:ext cx="5000660" cy="3286148"/>
            <a:chOff x="6716714" y="3448040"/>
            <a:chExt cx="5000660" cy="3286148"/>
          </a:xfrm>
        </p:grpSpPr>
        <p:sp>
          <p:nvSpPr>
            <p:cNvPr id="14" name="矩形 13"/>
            <p:cNvSpPr/>
            <p:nvPr/>
          </p:nvSpPr>
          <p:spPr bwMode="auto">
            <a:xfrm>
              <a:off x="6716714" y="3448040"/>
              <a:ext cx="5000660" cy="264320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3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 Light" charset="0"/>
                  <a:sym typeface="Helvetica Light" charset="0"/>
                </a:rPr>
                <a:t>Process</a:t>
              </a:r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3000" dirty="0" smtClean="0"/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TW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3000" dirty="0" smtClean="0"/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TW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6" name="橢圓 15"/>
            <p:cNvSpPr/>
            <p:nvPr/>
          </p:nvSpPr>
          <p:spPr bwMode="auto">
            <a:xfrm>
              <a:off x="8502664" y="4948238"/>
              <a:ext cx="1428760" cy="928694"/>
            </a:xfrm>
            <a:prstGeom prst="ellipse">
              <a:avLst/>
            </a:prstGeom>
            <a:solidFill>
              <a:srgbClr val="FFFF99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 Light" charset="0"/>
                  <a:sym typeface="Helvetica Light" charset="0"/>
                </a:rPr>
                <a:t>resource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859590" y="4162420"/>
              <a:ext cx="1214446" cy="1785950"/>
            </a:xfrm>
            <a:prstGeom prst="rect">
              <a:avLst/>
            </a:prstGeom>
            <a:solidFill>
              <a:srgbClr val="AA72D4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 Light" charset="0"/>
                  <a:sym typeface="Helvetica Light" charset="0"/>
                </a:rPr>
                <a:t>Thread</a:t>
              </a:r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2600" dirty="0" smtClean="0"/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2600" dirty="0" smtClean="0"/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TW" sz="2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0360052" y="4162420"/>
              <a:ext cx="1214446" cy="1785950"/>
            </a:xfrm>
            <a:prstGeom prst="rect">
              <a:avLst/>
            </a:prstGeom>
            <a:solidFill>
              <a:srgbClr val="AA72D4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 Light" charset="0"/>
                  <a:sym typeface="Helvetica Light" charset="0"/>
                </a:rPr>
                <a:t>Thread</a:t>
              </a:r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2600" dirty="0" smtClean="0"/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2600" dirty="0" smtClean="0"/>
            </a:p>
            <a:p>
              <a:pPr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TW" sz="2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 bwMode="auto">
            <a:xfrm rot="10800000">
              <a:off x="8002598" y="4519610"/>
              <a:ext cx="2357454" cy="1588"/>
            </a:xfrm>
            <a:prstGeom prst="straightConnector1">
              <a:avLst/>
            </a:prstGeom>
            <a:ln w="38100"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18" idx="1"/>
              <a:endCxn id="16" idx="6"/>
            </p:cNvCxnSpPr>
            <p:nvPr/>
          </p:nvCxnSpPr>
          <p:spPr bwMode="auto">
            <a:xfrm rot="10800000" flipV="1">
              <a:off x="9931424" y="5055395"/>
              <a:ext cx="428628" cy="357190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stCxn id="17" idx="3"/>
              <a:endCxn id="16" idx="2"/>
            </p:cNvCxnSpPr>
            <p:nvPr/>
          </p:nvCxnSpPr>
          <p:spPr bwMode="auto">
            <a:xfrm>
              <a:off x="8074036" y="5055395"/>
              <a:ext cx="428628" cy="357190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7757777" y="6180190"/>
              <a:ext cx="29594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 smtClean="0">
                  <a:solidFill>
                    <a:schemeClr val="bg1"/>
                  </a:solidFill>
                </a:rPr>
                <a:t>Thread Creation</a:t>
              </a:r>
              <a:endParaRPr lang="zh-TW" alt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574234" y="5519742"/>
              <a:ext cx="120577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600" dirty="0" smtClean="0">
                  <a:solidFill>
                    <a:schemeClr val="bg1"/>
                  </a:solidFill>
                </a:rPr>
                <a:t>shared</a:t>
              </a:r>
              <a:endParaRPr lang="zh-TW" altLang="en-US" sz="26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573970" y="5519742"/>
              <a:ext cx="120577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600" dirty="0" smtClean="0">
                  <a:solidFill>
                    <a:schemeClr val="bg1"/>
                  </a:solidFill>
                </a:rPr>
                <a:t>shared</a:t>
              </a:r>
              <a:endParaRPr lang="zh-TW" altLang="en-US" sz="2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33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3220616"/>
            <a:ext cx="12453938" cy="593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644525" y="733424"/>
            <a:ext cx="11787188" cy="19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/>
              <a:t>A Little Lesson about </a:t>
            </a:r>
            <a:br>
              <a:rPr lang="en-US" altLang="zh-TW" sz="7200" dirty="0"/>
            </a:br>
            <a:r>
              <a:rPr lang="en-US" altLang="zh-TW" sz="7200" dirty="0"/>
              <a:t>Linux Internals</a:t>
            </a:r>
            <a:endParaRPr lang="en-US" altLang="zh-TW" sz="7000" dirty="0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372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5" y="733425"/>
            <a:ext cx="11787188" cy="1238250"/>
          </a:xfrm>
        </p:spPr>
        <p:txBody>
          <a:bodyPr/>
          <a:lstStyle/>
          <a:p>
            <a:pPr eaLnBrk="1"/>
            <a:r>
              <a:rPr lang="en-US" altLang="zh-TW" sz="7000" dirty="0" smtClean="0">
                <a:ea typeface="新細明體" pitchFamily="18" charset="-120"/>
              </a:rPr>
              <a:t>Creation Overhead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7" y="2788568"/>
            <a:ext cx="11122025" cy="610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24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644525" y="733425"/>
            <a:ext cx="11787188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000" dirty="0" smtClean="0">
                <a:ea typeface="新細明體" pitchFamily="18" charset="-120"/>
              </a:rPr>
              <a:t>More about Threads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342900" indent="1143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2pPr>
            <a:lvl3pPr marL="685800" indent="2286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3pPr>
            <a:lvl4pPr marL="1028700" indent="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4pPr>
            <a:lvl5pPr marL="1371600" indent="4572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»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5pPr>
            <a:lvl6pPr marL="18288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6pPr>
            <a:lvl7pPr marL="22860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7pPr>
            <a:lvl8pPr marL="27432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8pPr>
            <a:lvl9pPr marL="32004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TW" dirty="0"/>
              <a:t>Pros:</a:t>
            </a:r>
          </a:p>
          <a:p>
            <a:pPr lvl="1">
              <a:spcBef>
                <a:spcPts val="1200"/>
              </a:spcBef>
            </a:pPr>
            <a:r>
              <a:rPr lang="en-US" altLang="zh-TW" dirty="0"/>
              <a:t>Share the same code (no need to make copies)</a:t>
            </a:r>
          </a:p>
          <a:p>
            <a:pPr lvl="1">
              <a:spcBef>
                <a:spcPts val="1200"/>
              </a:spcBef>
            </a:pPr>
            <a:r>
              <a:rPr lang="en-US" altLang="zh-TW" dirty="0"/>
              <a:t>Share the same global data (no copies)</a:t>
            </a:r>
          </a:p>
          <a:p>
            <a:pPr lvl="1">
              <a:spcBef>
                <a:spcPts val="1200"/>
              </a:spcBef>
            </a:pPr>
            <a:r>
              <a:rPr lang="en-US" altLang="zh-TW" dirty="0"/>
              <a:t>Easy to exchange data</a:t>
            </a:r>
          </a:p>
          <a:p>
            <a:pPr>
              <a:spcBef>
                <a:spcPts val="1200"/>
              </a:spcBef>
            </a:pPr>
            <a:endParaRPr lang="en-US" altLang="zh-TW" dirty="0"/>
          </a:p>
          <a:p>
            <a:pPr>
              <a:spcBef>
                <a:spcPts val="1200"/>
              </a:spcBef>
            </a:pPr>
            <a:r>
              <a:rPr lang="en-US" altLang="zh-TW" dirty="0"/>
              <a:t>Cons:</a:t>
            </a:r>
          </a:p>
          <a:p>
            <a:pPr lvl="1">
              <a:spcBef>
                <a:spcPts val="1200"/>
              </a:spcBef>
            </a:pPr>
            <a:r>
              <a:rPr lang="en-US" altLang="zh-TW" b="1" dirty="0">
                <a:solidFill>
                  <a:srgbClr val="FF0000"/>
                </a:solidFill>
              </a:rPr>
              <a:t>Race conditions</a:t>
            </a:r>
          </a:p>
          <a:p>
            <a:pPr lvl="1">
              <a:spcBef>
                <a:spcPts val="1200"/>
              </a:spcBef>
            </a:pPr>
            <a:r>
              <a:rPr lang="en-US" altLang="zh-TW" dirty="0"/>
              <a:t>Must run with shared memory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66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644525" y="733425"/>
            <a:ext cx="11787188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000" dirty="0" smtClean="0">
                <a:ea typeface="新細明體" pitchFamily="18" charset="-120"/>
              </a:rPr>
              <a:t>Quick Test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342900" indent="1143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2pPr>
            <a:lvl3pPr marL="685800" indent="2286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3pPr>
            <a:lvl4pPr marL="1028700" indent="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4pPr>
            <a:lvl5pPr marL="1371600" indent="4572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»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5pPr>
            <a:lvl6pPr marL="18288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6pPr>
            <a:lvl7pPr marL="22860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7pPr>
            <a:lvl8pPr marL="27432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8pPr>
            <a:lvl9pPr marL="32004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TW" dirty="0"/>
              <a:t>How does the OS create a new process?</a:t>
            </a:r>
          </a:p>
          <a:p>
            <a:pPr>
              <a:spcBef>
                <a:spcPts val="1200"/>
              </a:spcBef>
            </a:pPr>
            <a:r>
              <a:rPr lang="en-US" altLang="zh-TW" dirty="0"/>
              <a:t>How does </a:t>
            </a:r>
            <a:r>
              <a:rPr lang="en-US" altLang="zh-TW" dirty="0" err="1"/>
              <a:t>Pthread</a:t>
            </a:r>
            <a:r>
              <a:rPr lang="en-US" altLang="zh-TW" dirty="0"/>
              <a:t> create a new thread?</a:t>
            </a:r>
          </a:p>
          <a:p>
            <a:pPr>
              <a:spcBef>
                <a:spcPts val="1200"/>
              </a:spcBef>
            </a:pPr>
            <a:r>
              <a:rPr lang="en-US" altLang="zh-TW" dirty="0"/>
              <a:t>What if you have many threads and only one CPU?</a:t>
            </a:r>
          </a:p>
          <a:p>
            <a:pPr>
              <a:spcBef>
                <a:spcPts val="1200"/>
              </a:spcBef>
            </a:pPr>
            <a:r>
              <a:rPr lang="en-US" altLang="zh-TW" dirty="0"/>
              <a:t>What if you have M threads and N CPUs?</a:t>
            </a:r>
          </a:p>
          <a:p>
            <a:pPr>
              <a:spcBef>
                <a:spcPts val="1200"/>
              </a:spcBef>
            </a:pPr>
            <a:r>
              <a:rPr lang="en-US" altLang="zh-TW" dirty="0"/>
              <a:t>Are all threads treated equally by the OS/</a:t>
            </a:r>
            <a:r>
              <a:rPr lang="en-US" altLang="zh-TW" dirty="0" err="1"/>
              <a:t>Pthreads</a:t>
            </a:r>
            <a:r>
              <a:rPr lang="en-US" altLang="zh-TW" dirty="0"/>
              <a:t>?</a:t>
            </a:r>
          </a:p>
          <a:p>
            <a:pPr>
              <a:spcBef>
                <a:spcPts val="1200"/>
              </a:spcBef>
            </a:pPr>
            <a:r>
              <a:rPr lang="en-US" altLang="zh-TW" dirty="0"/>
              <a:t>What if two threads want to access the same global variables at the same time</a:t>
            </a:r>
            <a:r>
              <a:rPr lang="en-US" altLang="zh-TW" dirty="0" smtClean="0"/>
              <a:t>?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8736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644525" y="733425"/>
            <a:ext cx="11787188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000" dirty="0" smtClean="0">
                <a:ea typeface="新細明體" pitchFamily="18" charset="-120"/>
              </a:rPr>
              <a:t>Quick Test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44525" y="2662238"/>
            <a:ext cx="11787188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342900" indent="1143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2pPr>
            <a:lvl3pPr marL="685800" indent="2286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3pPr>
            <a:lvl4pPr marL="1028700" indent="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4pPr>
            <a:lvl5pPr marL="1371600" indent="4572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»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5pPr>
            <a:lvl6pPr marL="18288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6pPr>
            <a:lvl7pPr marL="22860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7pPr>
            <a:lvl8pPr marL="27432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8pPr>
            <a:lvl9pPr marL="32004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zh-TW" sz="2800" dirty="0"/>
              <a:t>How does the OS create a new process?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TW" sz="2800" b="1" dirty="0">
                <a:solidFill>
                  <a:srgbClr val="0070C0"/>
                </a:solidFill>
              </a:rPr>
              <a:t>Create the needed sections and load the program/data</a:t>
            </a:r>
          </a:p>
          <a:p>
            <a:pPr>
              <a:spcBef>
                <a:spcPts val="0"/>
              </a:spcBef>
              <a:defRPr/>
            </a:pPr>
            <a:r>
              <a:rPr lang="en-US" altLang="zh-TW" sz="2800" dirty="0"/>
              <a:t>How does </a:t>
            </a:r>
            <a:r>
              <a:rPr lang="en-US" altLang="zh-TW" sz="2800" dirty="0" err="1"/>
              <a:t>Pthread</a:t>
            </a:r>
            <a:r>
              <a:rPr lang="en-US" altLang="zh-TW" sz="2800" dirty="0"/>
              <a:t> create a new thread?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TW" sz="2800" b="1" dirty="0">
                <a:solidFill>
                  <a:srgbClr val="0070C0"/>
                </a:solidFill>
              </a:rPr>
              <a:t>Just need to create new private sections (e.g. PC, </a:t>
            </a:r>
            <a:r>
              <a:rPr lang="en-US" altLang="zh-TW" sz="2800" b="1" dirty="0" err="1">
                <a:solidFill>
                  <a:srgbClr val="0070C0"/>
                </a:solidFill>
              </a:rPr>
              <a:t>reg</a:t>
            </a:r>
            <a:r>
              <a:rPr lang="en-US" altLang="zh-TW" sz="2800" b="1" dirty="0">
                <a:solidFill>
                  <a:srgbClr val="0070C0"/>
                </a:solidFill>
              </a:rPr>
              <a:t>, stack) </a:t>
            </a:r>
          </a:p>
          <a:p>
            <a:pPr>
              <a:spcBef>
                <a:spcPts val="0"/>
              </a:spcBef>
              <a:defRPr/>
            </a:pPr>
            <a:r>
              <a:rPr lang="en-US" altLang="zh-TW" sz="2800" dirty="0"/>
              <a:t>What if you have many threads and only one CPU?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TW" sz="2800" b="1" dirty="0">
                <a:solidFill>
                  <a:srgbClr val="FF0000"/>
                </a:solidFill>
              </a:rPr>
              <a:t>Context switch periodically</a:t>
            </a:r>
            <a:r>
              <a:rPr lang="en-US" altLang="zh-TW" sz="2800" b="1" dirty="0">
                <a:solidFill>
                  <a:srgbClr val="0070C0"/>
                </a:solidFill>
              </a:rPr>
              <a:t>: Save the state of one thread; suspend; load the state of another thread; run.</a:t>
            </a:r>
          </a:p>
          <a:p>
            <a:pPr>
              <a:spcBef>
                <a:spcPts val="0"/>
              </a:spcBef>
              <a:defRPr/>
            </a:pPr>
            <a:r>
              <a:rPr lang="en-US" altLang="zh-TW" sz="2800" dirty="0"/>
              <a:t>What if you have M threads and N CPUs?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TW" sz="2800" b="1" dirty="0">
                <a:solidFill>
                  <a:srgbClr val="0070C0"/>
                </a:solidFill>
              </a:rPr>
              <a:t>Complicated – no perfect solutions, but the OS tries to do its best by migrating threads and balancing the number of threads; </a:t>
            </a:r>
            <a:r>
              <a:rPr lang="en-US" altLang="zh-TW" sz="2800" b="1" dirty="0">
                <a:solidFill>
                  <a:srgbClr val="FF0000"/>
                </a:solidFill>
              </a:rPr>
              <a:t>Sometimes users want to bind the threads to CPU</a:t>
            </a:r>
          </a:p>
          <a:p>
            <a:pPr>
              <a:spcBef>
                <a:spcPts val="0"/>
              </a:spcBef>
              <a:defRPr/>
            </a:pPr>
            <a:r>
              <a:rPr lang="en-US" altLang="zh-TW" sz="2800" dirty="0"/>
              <a:t>Are all threads treated equally by the OS/</a:t>
            </a:r>
            <a:r>
              <a:rPr lang="en-US" altLang="zh-TW" sz="2800" dirty="0" err="1"/>
              <a:t>Pthreads</a:t>
            </a:r>
            <a:r>
              <a:rPr lang="en-US" altLang="zh-TW" sz="2800" dirty="0"/>
              <a:t>?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TW" sz="2800" b="1" dirty="0">
                <a:solidFill>
                  <a:srgbClr val="0070C0"/>
                </a:solidFill>
              </a:rPr>
              <a:t>The </a:t>
            </a:r>
            <a:r>
              <a:rPr lang="en-US" altLang="zh-TW" sz="2800" b="1" dirty="0">
                <a:solidFill>
                  <a:srgbClr val="FF0000"/>
                </a:solidFill>
              </a:rPr>
              <a:t>priority</a:t>
            </a:r>
            <a:r>
              <a:rPr lang="en-US" altLang="zh-TW" sz="2800" b="1" dirty="0">
                <a:solidFill>
                  <a:srgbClr val="0070C0"/>
                </a:solidFill>
              </a:rPr>
              <a:t> of a thread can be adjusted by the application</a:t>
            </a:r>
          </a:p>
          <a:p>
            <a:pPr>
              <a:spcBef>
                <a:spcPts val="0"/>
              </a:spcBef>
              <a:defRPr/>
            </a:pPr>
            <a:r>
              <a:rPr lang="en-US" altLang="zh-TW" sz="2800" dirty="0"/>
              <a:t>What if two threads want to access the same global variables at the same time?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TW" sz="2800" b="1" dirty="0">
                <a:solidFill>
                  <a:srgbClr val="FF0000"/>
                </a:solidFill>
              </a:rPr>
              <a:t>Race condition!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188" y="3868738"/>
            <a:ext cx="10464800" cy="1277937"/>
          </a:xfrm>
        </p:spPr>
        <p:txBody>
          <a:bodyPr/>
          <a:lstStyle/>
          <a:p>
            <a:pPr eaLnBrk="1"/>
            <a:r>
              <a:rPr lang="en-US" altLang="zh-TW" dirty="0">
                <a:ea typeface="新細明體" pitchFamily="18" charset="-120"/>
              </a:rPr>
              <a:t>How to Use </a:t>
            </a:r>
            <a:r>
              <a:rPr lang="en-US" altLang="zh-TW" dirty="0" err="1">
                <a:ea typeface="新細明體" pitchFamily="18" charset="-120"/>
              </a:rPr>
              <a:t>Pthread</a:t>
            </a:r>
            <a:endParaRPr lang="en-US" altLang="zh-TW" dirty="0" smtClean="0">
              <a:ea typeface="新細明體" pitchFamily="18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188" y="5249863"/>
            <a:ext cx="10464800" cy="1130300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buFontTx/>
              <a:buNone/>
            </a:pPr>
            <a:r>
              <a:rPr lang="en-US" altLang="zh-TW" sz="3200" dirty="0" smtClean="0">
                <a:ea typeface="新細明體" pitchFamily="18" charset="-120"/>
              </a:rPr>
              <a:t>Step by step</a:t>
            </a:r>
            <a:endParaRPr lang="zh-TW" altLang="zh-TW" sz="3200" dirty="0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88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1216025" y="733425"/>
            <a:ext cx="10464800" cy="1238250"/>
          </a:xfrm>
        </p:spPr>
        <p:txBody>
          <a:bodyPr/>
          <a:lstStyle/>
          <a:p>
            <a:pPr eaLnBrk="1"/>
            <a:r>
              <a:rPr lang="en-US" altLang="zh-TW" sz="7200" dirty="0" smtClean="0">
                <a:ea typeface="新細明體" pitchFamily="18" charset="-120"/>
              </a:rPr>
              <a:t>How to Use </a:t>
            </a:r>
            <a:r>
              <a:rPr lang="en-US" altLang="zh-TW" sz="7200" dirty="0" err="1" smtClean="0">
                <a:ea typeface="新細明體" pitchFamily="18" charset="-120"/>
              </a:rPr>
              <a:t>Pthread</a:t>
            </a:r>
            <a:endParaRPr lang="en-US" altLang="zh-TW" sz="7200" dirty="0" smtClean="0">
              <a:ea typeface="新細明體" pitchFamily="18" charset="-12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 smtClean="0"/>
              <a:t>Basics</a:t>
            </a: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 smtClean="0"/>
              <a:t>Creation </a:t>
            </a:r>
            <a:r>
              <a:rPr lang="en-US" altLang="zh-TW" sz="4000" dirty="0"/>
              <a:t>and join of </a:t>
            </a:r>
            <a:r>
              <a:rPr lang="en-US" altLang="zh-TW" sz="4000" dirty="0" smtClean="0"/>
              <a:t>threads</a:t>
            </a: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 smtClean="0"/>
              <a:t>Master-Worker </a:t>
            </a:r>
            <a:r>
              <a:rPr lang="en-US" altLang="zh-TW" sz="4000" dirty="0"/>
              <a:t>Model</a:t>
            </a:r>
            <a:endParaRPr lang="en-US" altLang="zh-TW" sz="4000" dirty="0" smtClean="0"/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 smtClean="0"/>
              <a:t>Degree </a:t>
            </a:r>
            <a:r>
              <a:rPr lang="en-US" altLang="zh-TW" sz="4000" dirty="0"/>
              <a:t>of </a:t>
            </a:r>
            <a:r>
              <a:rPr lang="en-US" altLang="zh-TW" sz="4000" dirty="0" smtClean="0"/>
              <a:t>parallelism</a:t>
            </a: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 smtClean="0"/>
              <a:t>Communications</a:t>
            </a: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 smtClean="0"/>
              <a:t>Threads </a:t>
            </a:r>
            <a:r>
              <a:rPr lang="en-US" altLang="zh-TW" sz="4000" dirty="0"/>
              <a:t>synchronization</a:t>
            </a:r>
            <a:endParaRPr lang="en-US" altLang="zh-TW" sz="4000" dirty="0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482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1216025" y="733425"/>
            <a:ext cx="10464800" cy="1238250"/>
          </a:xfrm>
        </p:spPr>
        <p:txBody>
          <a:bodyPr/>
          <a:lstStyle/>
          <a:p>
            <a:pPr eaLnBrk="1"/>
            <a:r>
              <a:rPr lang="zh-TW" altLang="en-US" smtClean="0">
                <a:ea typeface="新細明體" pitchFamily="18" charset="-120"/>
              </a:rPr>
              <a:t>大綱</a:t>
            </a:r>
            <a:endParaRPr lang="en-US" altLang="zh-TW" smtClean="0">
              <a:ea typeface="新細明體" pitchFamily="18" charset="-12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 smtClean="0">
                <a:ea typeface="新細明體" pitchFamily="18" charset="-120"/>
              </a:rPr>
              <a:t>Why is Multi-tasking</a:t>
            </a: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 smtClean="0">
                <a:ea typeface="新細明體" pitchFamily="18" charset="-120"/>
              </a:rPr>
              <a:t>What is Threads?</a:t>
            </a: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 smtClean="0">
                <a:ea typeface="新細明體" pitchFamily="18" charset="-120"/>
              </a:rPr>
              <a:t>How to Use </a:t>
            </a:r>
            <a:r>
              <a:rPr lang="en-US" altLang="zh-TW" sz="4000" dirty="0" err="1" smtClean="0">
                <a:ea typeface="新細明體" pitchFamily="18" charset="-120"/>
              </a:rPr>
              <a:t>Pthread</a:t>
            </a:r>
            <a:endParaRPr lang="en-US" altLang="zh-TW" sz="4000" dirty="0" smtClean="0">
              <a:ea typeface="新細明體" pitchFamily="18" charset="-120"/>
            </a:endParaRP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zh-TW" altLang="en-US" sz="4000" dirty="0" smtClean="0">
                <a:ea typeface="新細明體" pitchFamily="18" charset="-120"/>
              </a:rPr>
              <a:t>安裝</a:t>
            </a:r>
            <a:r>
              <a:rPr lang="en-US" altLang="zh-TW" sz="4000" dirty="0" err="1">
                <a:ea typeface="新細明體" pitchFamily="18" charset="-120"/>
              </a:rPr>
              <a:t>Vtune</a:t>
            </a:r>
            <a:endParaRPr lang="en-US" altLang="zh-TW" sz="4000" dirty="0">
              <a:ea typeface="新細明體" pitchFamily="18" charset="-120"/>
            </a:endParaRP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zh-TW" altLang="en-US" sz="4000" dirty="0">
                <a:ea typeface="新細明體" pitchFamily="18" charset="-120"/>
              </a:rPr>
              <a:t>使用</a:t>
            </a:r>
            <a:r>
              <a:rPr lang="en-US" altLang="zh-TW" sz="4000" dirty="0" err="1">
                <a:ea typeface="新細明體" pitchFamily="18" charset="-120"/>
              </a:rPr>
              <a:t>Vtune</a:t>
            </a:r>
            <a:endParaRPr lang="en-US" altLang="zh-TW" sz="4000" dirty="0">
              <a:ea typeface="新細明體" pitchFamily="18" charset="-120"/>
            </a:endParaRP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zh-TW" altLang="en-US" sz="4000" dirty="0">
                <a:ea typeface="新細明體" pitchFamily="18" charset="-120"/>
              </a:rPr>
              <a:t>報告說明</a:t>
            </a:r>
            <a:endParaRPr lang="en-US" altLang="zh-TW" sz="4000" dirty="0">
              <a:ea typeface="新細明體" pitchFamily="18" charset="-120"/>
            </a:endParaRPr>
          </a:p>
          <a:p>
            <a:pPr algn="l" eaLnBrk="1">
              <a:spcBef>
                <a:spcPts val="4200"/>
              </a:spcBef>
              <a:buFontTx/>
              <a:buChar char="•"/>
            </a:pPr>
            <a:endParaRPr lang="en-US" altLang="zh-TW" sz="4000" dirty="0">
              <a:ea typeface="新細明體" pitchFamily="18" charset="-120"/>
            </a:endParaRPr>
          </a:p>
          <a:p>
            <a:pPr algn="l" eaLnBrk="1">
              <a:spcBef>
                <a:spcPts val="4200"/>
              </a:spcBef>
              <a:buFontTx/>
              <a:buChar char="•"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1216025" y="733425"/>
            <a:ext cx="10464800" cy="1238250"/>
          </a:xfrm>
        </p:spPr>
        <p:txBody>
          <a:bodyPr/>
          <a:lstStyle/>
          <a:p>
            <a:pPr eaLnBrk="1"/>
            <a:r>
              <a:rPr lang="en-US" altLang="zh-TW" sz="7200" dirty="0" smtClean="0">
                <a:ea typeface="新細明體" pitchFamily="18" charset="-120"/>
              </a:rPr>
              <a:t>How to Use </a:t>
            </a:r>
            <a:r>
              <a:rPr lang="en-US" altLang="zh-TW" sz="7200" dirty="0" err="1" smtClean="0">
                <a:ea typeface="新細明體" pitchFamily="18" charset="-120"/>
              </a:rPr>
              <a:t>Pthread</a:t>
            </a:r>
            <a:endParaRPr lang="en-US" altLang="zh-TW" sz="7200" dirty="0" smtClean="0">
              <a:ea typeface="新細明體" pitchFamily="18" charset="-12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/>
              <a:t>GNU/Linux implements the </a:t>
            </a:r>
            <a:r>
              <a:rPr lang="en-US" altLang="zh-TW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pthreads</a:t>
            </a:r>
            <a:r>
              <a:rPr lang="en-US" altLang="zh-TW" sz="4000" dirty="0"/>
              <a:t>.</a:t>
            </a: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/>
              <a:t>All thread functions and data types are declared in the header file </a:t>
            </a:r>
            <a:r>
              <a:rPr lang="en-US" altLang="zh-TW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pthread.h</a:t>
            </a:r>
            <a:r>
              <a:rPr lang="en-US" altLang="zh-TW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&gt;</a:t>
            </a:r>
            <a:r>
              <a:rPr lang="en-US" altLang="zh-TW" sz="4000" dirty="0"/>
              <a:t>.</a:t>
            </a: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/>
              <a:t>The </a:t>
            </a:r>
            <a:r>
              <a:rPr lang="en-US" altLang="zh-TW" sz="4000" b="1" dirty="0" err="1"/>
              <a:t>pthread</a:t>
            </a:r>
            <a:r>
              <a:rPr lang="en-US" altLang="zh-TW" sz="4000" dirty="0"/>
              <a:t> functions (not included in the standard C library) are in </a:t>
            </a:r>
            <a:r>
              <a:rPr lang="en-US" altLang="zh-TW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libpthread</a:t>
            </a:r>
            <a:endParaRPr lang="en-US" altLang="zh-TW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en-US" altLang="zh-TW" sz="4000" dirty="0"/>
              <a:t>Add </a:t>
            </a:r>
            <a:r>
              <a:rPr lang="en-US" altLang="zh-TW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–</a:t>
            </a:r>
            <a:r>
              <a:rPr lang="en-US" altLang="zh-TW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lpthread</a:t>
            </a:r>
            <a:r>
              <a:rPr lang="en-US" altLang="zh-TW" sz="4000" dirty="0"/>
              <a:t> to the command line when you link your program.</a:t>
            </a:r>
            <a:endParaRPr lang="en-US" altLang="zh-TW" sz="4000" dirty="0" smtClean="0">
              <a:ea typeface="新細明體" pitchFamily="18" charset="-12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0" y="9377363"/>
            <a:ext cx="883443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  <a:latin typeface="Arial" charset="0"/>
              </a:rPr>
              <a:t>(source) Advanced Linux Programming by CodeSourcery LLC, http://www.advancedlinuxprogramming.com/</a:t>
            </a:r>
          </a:p>
        </p:txBody>
      </p:sp>
    </p:spTree>
    <p:extLst>
      <p:ext uri="{BB962C8B-B14F-4D97-AF65-F5344CB8AC3E}">
        <p14:creationId xmlns:p14="http://schemas.microsoft.com/office/powerpoint/2010/main" val="56427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89756" y="2662237"/>
            <a:ext cx="11717337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571500" indent="-571500" algn="l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TW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Thread management functions</a:t>
            </a:r>
          </a:p>
          <a:p>
            <a:pPr marL="920750" lvl="1" indent="-649288" algn="l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4000" dirty="0"/>
              <a:t>	“</a:t>
            </a:r>
            <a:r>
              <a:rPr lang="en-US" altLang="zh-TW" sz="4000" dirty="0" err="1"/>
              <a:t>pthread_XXX</a:t>
            </a:r>
            <a:r>
              <a:rPr lang="en-US" altLang="zh-TW" sz="4000" dirty="0"/>
              <a:t>”</a:t>
            </a:r>
          </a:p>
          <a:p>
            <a:pPr marL="1177925" lvl="2" indent="-649288" algn="l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4000" dirty="0"/>
              <a:t>		</a:t>
            </a:r>
            <a:r>
              <a:rPr lang="en-US" altLang="zh-TW" sz="4000" dirty="0" err="1"/>
              <a:t>pthread_create</a:t>
            </a:r>
            <a:r>
              <a:rPr lang="en-US" altLang="zh-TW" sz="4000" dirty="0"/>
              <a:t>() , </a:t>
            </a:r>
            <a:r>
              <a:rPr lang="en-US" altLang="zh-TW" sz="4000" dirty="0" err="1"/>
              <a:t>pthread_exit</a:t>
            </a:r>
            <a:r>
              <a:rPr lang="en-US" altLang="zh-TW" sz="4000" dirty="0" smtClean="0"/>
              <a:t>()</a:t>
            </a:r>
          </a:p>
          <a:p>
            <a:pPr marL="1177925" lvl="2" indent="-649288" algn="l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4000" dirty="0"/>
          </a:p>
          <a:p>
            <a:pPr marL="649288" indent="-649288" algn="l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TW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Thread attribute functions</a:t>
            </a:r>
          </a:p>
          <a:p>
            <a:pPr marL="920750" lvl="1" indent="-649288" algn="l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4000" dirty="0"/>
              <a:t>	“</a:t>
            </a:r>
            <a:r>
              <a:rPr lang="en-US" altLang="zh-TW" sz="4000" dirty="0" err="1"/>
              <a:t>pthread_attr_XXX</a:t>
            </a:r>
            <a:r>
              <a:rPr lang="en-US" altLang="zh-TW" sz="4000" dirty="0"/>
              <a:t>”</a:t>
            </a:r>
          </a:p>
          <a:p>
            <a:pPr marL="1177925" lvl="2" indent="-649288" algn="l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4000" dirty="0"/>
              <a:t>		</a:t>
            </a:r>
            <a:r>
              <a:rPr lang="en-US" altLang="zh-TW" sz="4000" dirty="0" err="1"/>
              <a:t>pthread_attr_init</a:t>
            </a:r>
            <a:r>
              <a:rPr lang="en-US" altLang="zh-TW" sz="4000" dirty="0"/>
              <a:t>(), </a:t>
            </a:r>
            <a:r>
              <a:rPr lang="en-US" altLang="zh-TW" sz="4000" dirty="0" err="1"/>
              <a:t>pthread_attr_destroy</a:t>
            </a:r>
            <a:r>
              <a:rPr lang="en-US" altLang="zh-TW" sz="4000" dirty="0" smtClean="0"/>
              <a:t>()</a:t>
            </a:r>
          </a:p>
          <a:p>
            <a:pPr marL="1177925" lvl="2" indent="-649288" algn="l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4000" dirty="0"/>
          </a:p>
          <a:p>
            <a:pPr marL="649288" indent="-649288" algn="l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TW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Thread synchronization functions</a:t>
            </a:r>
          </a:p>
          <a:p>
            <a:pPr marL="920750" lvl="1" indent="-649288" algn="l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4000" dirty="0"/>
              <a:t>	“</a:t>
            </a:r>
            <a:r>
              <a:rPr lang="en-US" altLang="zh-TW" sz="4000" dirty="0" err="1"/>
              <a:t>pthread_mutex_XXX</a:t>
            </a:r>
            <a:r>
              <a:rPr lang="en-US" altLang="zh-TW" sz="4000" dirty="0"/>
              <a:t>” or “</a:t>
            </a:r>
            <a:r>
              <a:rPr lang="en-US" altLang="zh-TW" sz="4000" dirty="0" err="1"/>
              <a:t>pthread_cond_</a:t>
            </a:r>
            <a:r>
              <a:rPr lang="en-US" altLang="zh-TW" sz="4000" i="1" dirty="0" err="1"/>
              <a:t>XXX</a:t>
            </a:r>
            <a:r>
              <a:rPr lang="en-US" altLang="zh-TW" sz="4000" dirty="0" smtClean="0"/>
              <a:t>”</a:t>
            </a:r>
          </a:p>
          <a:p>
            <a:pPr marL="920750" lvl="1" indent="-649288" algn="l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4000" dirty="0"/>
              <a:t>		 </a:t>
            </a:r>
            <a:r>
              <a:rPr lang="en-US" altLang="zh-TW" sz="4000" dirty="0" err="1" smtClean="0"/>
              <a:t>pthread_mutex_init</a:t>
            </a:r>
            <a:r>
              <a:rPr lang="en-US" altLang="zh-TW" sz="4000" dirty="0" smtClean="0"/>
              <a:t>(),</a:t>
            </a:r>
            <a:r>
              <a:rPr lang="en-US" altLang="zh-TW" sz="4000" dirty="0" err="1" smtClean="0"/>
              <a:t>pthread_mutex_lock</a:t>
            </a:r>
            <a:r>
              <a:rPr lang="en-US" altLang="zh-TW" sz="4000" dirty="0" smtClean="0"/>
              <a:t>()</a:t>
            </a:r>
            <a:endParaRPr lang="en-US" altLang="zh-TW" sz="4000" dirty="0"/>
          </a:p>
          <a:p>
            <a:pPr marL="1177925" lvl="2" indent="-649288" algn="l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4000" dirty="0"/>
              <a:t>		</a:t>
            </a:r>
            <a:r>
              <a:rPr lang="en-US" altLang="zh-TW" sz="4000" dirty="0" err="1"/>
              <a:t>pthread_cond_signal</a:t>
            </a:r>
            <a:r>
              <a:rPr lang="en-US" altLang="zh-TW" sz="4000" dirty="0"/>
              <a:t>() , </a:t>
            </a:r>
            <a:r>
              <a:rPr lang="en-US" altLang="zh-TW" sz="4000" dirty="0" err="1"/>
              <a:t>pthread_cond_wait</a:t>
            </a:r>
            <a:r>
              <a:rPr lang="en-US" altLang="zh-TW" sz="4000" dirty="0"/>
              <a:t>()</a:t>
            </a:r>
          </a:p>
          <a:p>
            <a:pPr marL="920750" lvl="1" indent="-649288" algn="l" eaLnBrk="1" hangingPunct="1">
              <a:lnSpc>
                <a:spcPct val="90000"/>
              </a:lnSpc>
              <a:buFontTx/>
              <a:buAutoNum type="arabicPeriod"/>
            </a:pPr>
            <a:endParaRPr lang="en-US" altLang="zh-TW" sz="4000" dirty="0"/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6025" y="733425"/>
            <a:ext cx="104648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/>
              <a:t>Naming Convention</a:t>
            </a:r>
            <a:endParaRPr lang="en-US" altLang="zh-TW" sz="7200" dirty="0" smtClean="0">
              <a:ea typeface="新細明體" pitchFamily="18" charset="-12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9377362"/>
            <a:ext cx="883443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  <a:latin typeface="Arial" charset="0"/>
              </a:rPr>
              <a:t>(source) Advanced Linux Programming by CodeSourcery LLC, http://www.advancedlinuxprogramming.com/</a:t>
            </a:r>
          </a:p>
        </p:txBody>
      </p:sp>
    </p:spTree>
    <p:extLst>
      <p:ext uri="{BB962C8B-B14F-4D97-AF65-F5344CB8AC3E}">
        <p14:creationId xmlns:p14="http://schemas.microsoft.com/office/powerpoint/2010/main" val="111129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6025" y="733425"/>
            <a:ext cx="104648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/>
              <a:t>Naming Convention</a:t>
            </a:r>
            <a:endParaRPr lang="en-US" altLang="zh-TW" sz="7200" dirty="0" smtClean="0">
              <a:ea typeface="新細明體" pitchFamily="18" charset="-12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9377362"/>
            <a:ext cx="8095738" cy="34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9pPr>
          </a:lstStyle>
          <a:p>
            <a:r>
              <a:rPr lang="en-US" altLang="zh-TW" sz="1400" dirty="0">
                <a:solidFill>
                  <a:schemeClr val="tx1"/>
                </a:solidFill>
                <a:latin typeface="Arial" charset="0"/>
              </a:rPr>
              <a:t>(source) http://www.cs.mtu.edu/~shene/NSF-3/e-Book/FUNDAMENTALS/thread-management.html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571500" indent="-571500" algn="l" eaLnBrk="1" hangingPunct="1">
              <a:buFont typeface="Arial" pitchFamily="34" charset="0"/>
              <a:buChar char="•"/>
            </a:pPr>
            <a:r>
              <a:rPr lang="en-US" altLang="zh-TW" sz="40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pthread_create</a:t>
            </a:r>
            <a:r>
              <a:rPr lang="en-US" altLang="zh-TW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</a:t>
            </a:r>
            <a:r>
              <a:rPr lang="en-US" altLang="zh-TW" sz="40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tid</a:t>
            </a:r>
            <a:r>
              <a:rPr lang="en-US" altLang="zh-TW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TW" sz="40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attr</a:t>
            </a:r>
            <a:r>
              <a:rPr lang="en-US" altLang="zh-TW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TW" sz="40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func</a:t>
            </a:r>
            <a:r>
              <a:rPr lang="en-US" altLang="zh-TW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TW" sz="40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args</a:t>
            </a:r>
            <a:r>
              <a:rPr lang="en-US" altLang="zh-TW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 algn="l" eaLnBrk="1" hangingPunct="1"/>
            <a:r>
              <a:rPr lang="en-US" altLang="zh-TW" sz="4000" dirty="0"/>
              <a:t>Creates a new thread to execute a routine (i.e. </a:t>
            </a:r>
            <a:r>
              <a:rPr lang="en-US" altLang="zh-TW" sz="4000" i="1" dirty="0"/>
              <a:t>thread function</a:t>
            </a:r>
            <a:r>
              <a:rPr lang="en-US" altLang="zh-TW" sz="4000" dirty="0"/>
              <a:t>) </a:t>
            </a:r>
          </a:p>
          <a:p>
            <a:pPr lvl="2" algn="l"/>
            <a:r>
              <a:rPr lang="en-US" altLang="zh-TW" sz="4000" dirty="0"/>
              <a:t>The parent thread continues to run</a:t>
            </a:r>
          </a:p>
          <a:p>
            <a:pPr lvl="1" algn="l"/>
            <a:r>
              <a:rPr lang="en-US" altLang="zh-TW" sz="4000" dirty="0" smtClean="0"/>
              <a:t>Parent thread may pass data to its child thread during creation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altLang="zh-TW" sz="4000" b="1" dirty="0" smtClean="0">
                <a:solidFill>
                  <a:srgbClr val="FF0000"/>
                </a:solidFill>
              </a:rPr>
              <a:t>Thread </a:t>
            </a:r>
            <a:r>
              <a:rPr lang="en-US" altLang="zh-TW" sz="4000" b="1" dirty="0">
                <a:solidFill>
                  <a:srgbClr val="FF0000"/>
                </a:solidFill>
              </a:rPr>
              <a:t>ID</a:t>
            </a:r>
          </a:p>
          <a:p>
            <a:pPr lvl="1" algn="l"/>
            <a:r>
              <a:rPr lang="en-US" altLang="zh-TW" sz="4000" dirty="0"/>
              <a:t>Each thread in a process is identified by </a:t>
            </a:r>
            <a:r>
              <a:rPr lang="en-US" altLang="zh-TW" sz="4000" dirty="0" smtClean="0"/>
              <a:t>a </a:t>
            </a:r>
            <a:r>
              <a:rPr lang="en-US" altLang="zh-TW" sz="4000" i="1" dirty="0" smtClean="0"/>
              <a:t>thread </a:t>
            </a:r>
            <a:r>
              <a:rPr lang="en-US" altLang="zh-TW" sz="4000" i="1" dirty="0"/>
              <a:t>ID</a:t>
            </a:r>
            <a:r>
              <a:rPr lang="en-US" altLang="zh-TW" sz="4000" dirty="0"/>
              <a:t>. </a:t>
            </a:r>
          </a:p>
          <a:p>
            <a:pPr lvl="1" algn="l"/>
            <a:r>
              <a:rPr lang="en-US" altLang="zh-TW" sz="4000" dirty="0"/>
              <a:t>When referring to thread IDs in C or C++ programs, use the type </a:t>
            </a:r>
            <a:r>
              <a:rPr lang="en-US" altLang="zh-TW" sz="4000" b="1" dirty="0" err="1">
                <a:solidFill>
                  <a:srgbClr val="FFC000"/>
                </a:solidFill>
              </a:rPr>
              <a:t>pthread_t</a:t>
            </a:r>
            <a:endParaRPr lang="en-US" altLang="zh-TW" sz="4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2140078"/>
            <a:ext cx="6889923" cy="7613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6025" y="733425"/>
            <a:ext cx="104648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 err="1" smtClean="0"/>
              <a:t>Example:Create</a:t>
            </a:r>
            <a:r>
              <a:rPr lang="en-US" altLang="zh-TW" sz="7200" dirty="0" smtClean="0"/>
              <a:t> a Thread</a:t>
            </a:r>
            <a:endParaRPr lang="en-US" altLang="zh-TW" sz="7200" dirty="0" smtClean="0">
              <a:ea typeface="新細明體" pitchFamily="18" charset="-12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4775224" y="5316544"/>
            <a:ext cx="3236913" cy="650875"/>
          </a:xfrm>
          <a:prstGeom prst="wedgeRoundRectCallout">
            <a:avLst>
              <a:gd name="adj1" fmla="val -68060"/>
              <a:gd name="adj2" fmla="val 135417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9pPr>
          </a:lstStyle>
          <a:p>
            <a:pPr algn="ctr"/>
            <a:r>
              <a:rPr lang="en-US" altLang="zh-TW" sz="2300" b="1" dirty="0"/>
              <a:t>Define a thread ID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9216812" y="6244952"/>
            <a:ext cx="2965450" cy="1530350"/>
          </a:xfrm>
          <a:prstGeom prst="wedgeRoundRectCallout">
            <a:avLst>
              <a:gd name="adj1" fmla="val -97760"/>
              <a:gd name="adj2" fmla="val 47586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9pPr>
          </a:lstStyle>
          <a:p>
            <a:pPr algn="ctr"/>
            <a:r>
              <a:rPr lang="en-US" altLang="zh-TW" sz="2300" b="1" dirty="0"/>
              <a:t>Create a thread to run </a:t>
            </a:r>
            <a:r>
              <a:rPr lang="en-US" altLang="zh-TW" sz="2300" b="1" dirty="0" err="1" smtClean="0"/>
              <a:t>print_x</a:t>
            </a:r>
            <a:r>
              <a:rPr lang="en-US" altLang="zh-TW" sz="2300" b="1" dirty="0" smtClean="0"/>
              <a:t>(), </a:t>
            </a:r>
            <a:r>
              <a:rPr lang="en-US" altLang="zh-TW" sz="2300" b="1" dirty="0"/>
              <a:t>do not need to pass parameters here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6244455" y="3578352"/>
            <a:ext cx="3535363" cy="866775"/>
          </a:xfrm>
          <a:prstGeom prst="wedgeRoundRectCallout">
            <a:avLst>
              <a:gd name="adj1" fmla="val -116767"/>
              <a:gd name="adj2" fmla="val 33032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9pPr>
          </a:lstStyle>
          <a:p>
            <a:pPr algn="ctr"/>
            <a:r>
              <a:rPr lang="en-US" altLang="zh-TW" sz="2300" b="1" dirty="0"/>
              <a:t>Child thread keeps printing </a:t>
            </a:r>
            <a:r>
              <a:rPr lang="en-US" altLang="zh-TW" sz="2300" b="1" dirty="0" smtClean="0"/>
              <a:t> “x”</a:t>
            </a:r>
            <a:endParaRPr lang="en-US" altLang="zh-TW" sz="2300" b="1" dirty="0"/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>
            <a:off x="5668987" y="8477200"/>
            <a:ext cx="4686300" cy="866775"/>
          </a:xfrm>
          <a:prstGeom prst="wedgeRoundRectCallout">
            <a:avLst>
              <a:gd name="adj1" fmla="val -87042"/>
              <a:gd name="adj2" fmla="val -26560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9pPr>
          </a:lstStyle>
          <a:p>
            <a:pPr algn="ctr"/>
            <a:r>
              <a:rPr lang="en-US" altLang="zh-TW" sz="2300" b="1" dirty="0"/>
              <a:t>Parent thread continues and keep printing </a:t>
            </a:r>
            <a:r>
              <a:rPr lang="en-US" altLang="zh-TW" sz="2300" b="1" dirty="0" smtClean="0"/>
              <a:t>“o”</a:t>
            </a:r>
            <a:endParaRPr lang="en-US" altLang="zh-TW" sz="2300" b="1" dirty="0"/>
          </a:p>
        </p:txBody>
      </p:sp>
      <p:sp>
        <p:nvSpPr>
          <p:cNvPr id="13" name="AutoShape 16"/>
          <p:cNvSpPr>
            <a:spLocks noChangeArrowheads="1"/>
          </p:cNvSpPr>
          <p:nvPr/>
        </p:nvSpPr>
        <p:spPr bwMode="auto">
          <a:xfrm>
            <a:off x="7456502" y="2213081"/>
            <a:ext cx="3535362" cy="663575"/>
          </a:xfrm>
          <a:prstGeom prst="wedgeRoundRectCallout">
            <a:avLst>
              <a:gd name="adj1" fmla="val -151212"/>
              <a:gd name="adj2" fmla="val 46762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9pPr>
          </a:lstStyle>
          <a:p>
            <a:pPr algn="ctr"/>
            <a:r>
              <a:rPr lang="en-US" altLang="zh-TW" sz="2300" b="1" dirty="0"/>
              <a:t>Include </a:t>
            </a:r>
            <a:r>
              <a:rPr lang="en-US" altLang="zh-TW" sz="2300" b="1" dirty="0" err="1"/>
              <a:t>pthread.h</a:t>
            </a:r>
            <a:endParaRPr lang="en-US" altLang="zh-TW" sz="23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-3434704" y="1875790"/>
            <a:ext cx="1847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00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6025" y="733425"/>
            <a:ext cx="104648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 smtClean="0"/>
              <a:t>Exit of a Thread</a:t>
            </a:r>
            <a:endParaRPr lang="en-US" altLang="zh-TW" sz="7200" dirty="0" smtClean="0">
              <a:ea typeface="新細明體" pitchFamily="18" charset="-12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457200" indent="-457200" algn="l">
              <a:lnSpc>
                <a:spcPct val="9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TW" sz="3400" b="1" dirty="0"/>
              <a:t>Under normal circumstances, a thread exits in one of two ways. </a:t>
            </a:r>
          </a:p>
          <a:p>
            <a:pPr marL="803275" indent="-51435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TW" sz="2800" dirty="0">
                <a:solidFill>
                  <a:srgbClr val="FFC000"/>
                </a:solidFill>
              </a:rPr>
              <a:t>Normally </a:t>
            </a:r>
            <a:r>
              <a:rPr lang="en-US" altLang="zh-TW" sz="2800" dirty="0"/>
              <a:t>returning from the thread function. The return value from the thread function is taken to be the return value of the thread. </a:t>
            </a:r>
          </a:p>
          <a:p>
            <a:pPr marL="803275" indent="-51435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TW" sz="2800" dirty="0"/>
              <a:t>A thread can exit </a:t>
            </a:r>
            <a:r>
              <a:rPr lang="en-US" altLang="zh-TW" sz="2800" dirty="0">
                <a:solidFill>
                  <a:srgbClr val="FFC000"/>
                </a:solidFill>
              </a:rPr>
              <a:t>explicitly </a:t>
            </a:r>
            <a:r>
              <a:rPr lang="en-US" altLang="zh-TW" sz="2800" dirty="0"/>
              <a:t>by calling </a:t>
            </a:r>
            <a:r>
              <a:rPr lang="en-US" altLang="zh-TW" sz="28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pthread_exit</a:t>
            </a:r>
            <a:r>
              <a:rPr lang="en-US" altLang="zh-TW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</a:t>
            </a:r>
            <a:r>
              <a:rPr lang="en-US" altLang="zh-TW" sz="2800" b="1" dirty="0"/>
              <a:t>.</a:t>
            </a:r>
            <a:r>
              <a:rPr lang="en-US" altLang="zh-TW" sz="2800" dirty="0"/>
              <a:t> This function may be called from within the thread function or from some other function called directly or indirectly by the thread function. </a:t>
            </a:r>
          </a:p>
          <a:p>
            <a:pPr marL="1841500" lvl="2" indent="-541338" algn="l"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/>
              <a:t>The argument to </a:t>
            </a:r>
            <a:r>
              <a:rPr lang="en-US" altLang="zh-TW" sz="2600" dirty="0" err="1"/>
              <a:t>pthread_exit</a:t>
            </a:r>
            <a:r>
              <a:rPr lang="en-US" altLang="zh-TW" sz="2600" dirty="0"/>
              <a:t> is the thread’s return value.</a:t>
            </a:r>
          </a:p>
          <a:p>
            <a:pPr marL="802800" indent="-51435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TW" sz="2800" dirty="0"/>
              <a:t>Thread can be terminated from another thread</a:t>
            </a:r>
          </a:p>
          <a:p>
            <a:pPr marL="1700213" lvl="2" indent="-649288" algn="l">
              <a:lnSpc>
                <a:spcPct val="90000"/>
              </a:lnSpc>
              <a:spcBef>
                <a:spcPts val="1200"/>
              </a:spcBef>
            </a:pPr>
            <a:r>
              <a:rPr lang="en-US" altLang="zh-TW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pthread_cancel</a:t>
            </a:r>
            <a:r>
              <a:rPr lang="en-US" altLang="zh-TW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</a:t>
            </a:r>
            <a:r>
              <a:rPr lang="en-US" altLang="zh-TW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thread_t</a:t>
            </a:r>
            <a:r>
              <a:rPr lang="en-US" altLang="zh-TW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tid</a:t>
            </a:r>
            <a:r>
              <a:rPr lang="en-US" altLang="zh-TW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0" y="9377363"/>
            <a:ext cx="883443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FFFFFF"/>
                </a:solidFill>
                <a:latin typeface="Helvetica Neue Light" charset="0"/>
                <a:ea typeface="新細明體" pitchFamily="18" charset="-120"/>
                <a:cs typeface="+mn-cs"/>
                <a:sym typeface="Helvetica Neue Light" charset="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  <a:latin typeface="Arial" charset="0"/>
              </a:rPr>
              <a:t>(source) Advanced Linux Programming by CodeSourcery LLC, http://www.advancedlinuxprogramming.com/</a:t>
            </a:r>
          </a:p>
        </p:txBody>
      </p:sp>
    </p:spTree>
    <p:extLst>
      <p:ext uri="{BB962C8B-B14F-4D97-AF65-F5344CB8AC3E}">
        <p14:creationId xmlns:p14="http://schemas.microsoft.com/office/powerpoint/2010/main" val="42856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644525" y="733425"/>
            <a:ext cx="11787188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6600" dirty="0" err="1"/>
              <a:t>Example:Passing</a:t>
            </a:r>
            <a:r>
              <a:rPr lang="en-US" altLang="zh-TW" sz="6600" dirty="0"/>
              <a:t> Data</a:t>
            </a:r>
            <a:endParaRPr lang="en-US" altLang="zh-TW" sz="6600" dirty="0">
              <a:ea typeface="新細明體" pitchFamily="18" charset="-12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342900" indent="1143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2pPr>
            <a:lvl3pPr marL="685800" indent="2286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3pPr>
            <a:lvl4pPr marL="1028700" indent="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4pPr>
            <a:lvl5pPr marL="1371600" indent="4572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»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5pPr>
            <a:lvl6pPr marL="18288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6pPr>
            <a:lvl7pPr marL="22860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7pPr>
            <a:lvl8pPr marL="27432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8pPr>
            <a:lvl9pPr marL="32004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TW" b="1" dirty="0"/>
              <a:t>Use the thread argument to pass a </a:t>
            </a:r>
            <a:r>
              <a:rPr lang="en-US" altLang="zh-TW" b="1" dirty="0">
                <a:solidFill>
                  <a:srgbClr val="0066FF"/>
                </a:solidFill>
              </a:rPr>
              <a:t>pointer</a:t>
            </a:r>
            <a:r>
              <a:rPr lang="en-US" altLang="zh-TW" b="1" dirty="0"/>
              <a:t> to some structure or array of data. </a:t>
            </a:r>
            <a:endParaRPr lang="en-US" altLang="zh-TW" dirty="0" smtClean="0"/>
          </a:p>
          <a:p>
            <a:pPr lvl="3">
              <a:spcBef>
                <a:spcPts val="1200"/>
              </a:spcBef>
            </a:pPr>
            <a:r>
              <a:rPr lang="en-US" altLang="zh-TW" sz="3400" dirty="0" smtClean="0"/>
              <a:t>One </a:t>
            </a:r>
            <a:r>
              <a:rPr lang="en-US" altLang="zh-TW" sz="3400" dirty="0"/>
              <a:t>commonly used technique is to define a structure for each thread function, which contains the “parameters” that the thread function </a:t>
            </a:r>
            <a:r>
              <a:rPr lang="en-US" altLang="zh-TW" sz="3400" dirty="0" smtClean="0"/>
              <a:t>expects.</a:t>
            </a:r>
          </a:p>
          <a:p>
            <a:pPr lvl="3">
              <a:spcBef>
                <a:spcPts val="1200"/>
              </a:spcBef>
            </a:pPr>
            <a:r>
              <a:rPr lang="en-US" altLang="zh-TW" sz="3400" dirty="0" smtClean="0"/>
              <a:t>Using </a:t>
            </a:r>
            <a:r>
              <a:rPr lang="en-US" altLang="zh-TW" sz="3400" dirty="0"/>
              <a:t>the thread argument, it’s easy to reuse the </a:t>
            </a:r>
            <a:r>
              <a:rPr lang="en-US" altLang="zh-TW" sz="3400" u="sng" dirty="0"/>
              <a:t>same thread function</a:t>
            </a:r>
            <a:r>
              <a:rPr lang="en-US" altLang="zh-TW" sz="3400" dirty="0"/>
              <a:t> for many threads. All these threads execute the same code, but on </a:t>
            </a:r>
            <a:r>
              <a:rPr lang="en-US" altLang="zh-TW" sz="3400" u="sng" dirty="0"/>
              <a:t>different </a:t>
            </a:r>
            <a:r>
              <a:rPr lang="en-US" altLang="zh-TW" sz="3400" u="sng" dirty="0" smtClean="0"/>
              <a:t>data</a:t>
            </a:r>
            <a:r>
              <a:rPr lang="en-US" altLang="zh-TW" sz="3400" dirty="0" smtClean="0"/>
              <a:t>.</a:t>
            </a:r>
            <a:endParaRPr lang="zh-TW" altLang="en-US" sz="3400" dirty="0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0" y="9405384"/>
            <a:ext cx="883443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r>
              <a:rPr lang="en-US" altLang="zh-TW" sz="1400" dirty="0">
                <a:solidFill>
                  <a:schemeClr val="tx1"/>
                </a:solidFill>
                <a:latin typeface="Arial" charset="0"/>
              </a:rPr>
              <a:t>(source) Advanced Linux Programming by </a:t>
            </a:r>
            <a:r>
              <a:rPr lang="en-US" altLang="zh-TW" sz="1400" dirty="0" err="1">
                <a:solidFill>
                  <a:schemeClr val="tx1"/>
                </a:solidFill>
                <a:latin typeface="Arial" charset="0"/>
              </a:rPr>
              <a:t>CodeSourcery</a:t>
            </a:r>
            <a:r>
              <a:rPr lang="en-US" altLang="zh-TW" sz="1400" dirty="0">
                <a:solidFill>
                  <a:schemeClr val="tx1"/>
                </a:solidFill>
                <a:latin typeface="Arial" charset="0"/>
              </a:rPr>
              <a:t> LLC, http://www.advancedlinuxprogramming.com/</a:t>
            </a:r>
          </a:p>
        </p:txBody>
      </p:sp>
    </p:spTree>
    <p:extLst>
      <p:ext uri="{BB962C8B-B14F-4D97-AF65-F5344CB8AC3E}">
        <p14:creationId xmlns:p14="http://schemas.microsoft.com/office/powerpoint/2010/main" val="305160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1" y="2154238"/>
            <a:ext cx="9817745" cy="725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3" name="Title 1"/>
          <p:cNvSpPr>
            <a:spLocks noGrp="1"/>
          </p:cNvSpPr>
          <p:nvPr>
            <p:ph type="title" idx="4294967295"/>
          </p:nvPr>
        </p:nvSpPr>
        <p:spPr>
          <a:xfrm>
            <a:off x="1300163" y="395288"/>
            <a:ext cx="11053762" cy="1341437"/>
          </a:xfrm>
        </p:spPr>
        <p:txBody>
          <a:bodyPr lIns="0" rIns="0"/>
          <a:lstStyle/>
          <a:p>
            <a:r>
              <a:rPr lang="en-US" altLang="zh-TW" sz="5400" dirty="0" smtClean="0"/>
              <a:t>Example: Creation of 2 Threads (1/2)</a:t>
            </a:r>
          </a:p>
        </p:txBody>
      </p:sp>
      <p:sp>
        <p:nvSpPr>
          <p:cNvPr id="236550" name="AutoShape 6"/>
          <p:cNvSpPr>
            <a:spLocks noChangeArrowheads="1"/>
          </p:cNvSpPr>
          <p:nvPr/>
        </p:nvSpPr>
        <p:spPr bwMode="auto">
          <a:xfrm>
            <a:off x="7763906" y="1504951"/>
            <a:ext cx="4254500" cy="649287"/>
          </a:xfrm>
          <a:prstGeom prst="wedgeRoundRectCallout">
            <a:avLst>
              <a:gd name="adj1" fmla="val -133240"/>
              <a:gd name="adj2" fmla="val 248855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/>
          <a:p>
            <a:pPr algn="ctr"/>
            <a:r>
              <a:rPr lang="en-US" altLang="zh-TW" sz="2300" b="1" dirty="0"/>
              <a:t>Define two thread IDs</a:t>
            </a:r>
          </a:p>
        </p:txBody>
      </p:sp>
      <p:sp>
        <p:nvSpPr>
          <p:cNvPr id="236551" name="AutoShape 7"/>
          <p:cNvSpPr>
            <a:spLocks noChangeArrowheads="1"/>
          </p:cNvSpPr>
          <p:nvPr/>
        </p:nvSpPr>
        <p:spPr bwMode="auto">
          <a:xfrm>
            <a:off x="9798322" y="4714875"/>
            <a:ext cx="2967037" cy="1312862"/>
          </a:xfrm>
          <a:prstGeom prst="wedgeRoundRectCallout">
            <a:avLst>
              <a:gd name="adj1" fmla="val -76415"/>
              <a:gd name="adj2" fmla="val 49695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/>
          <a:p>
            <a:pPr algn="ctr"/>
            <a:r>
              <a:rPr lang="en-US" altLang="zh-TW" sz="2300" b="1" dirty="0"/>
              <a:t>Create a thread to run </a:t>
            </a:r>
            <a:r>
              <a:rPr lang="en-US" altLang="zh-TW" sz="2300" b="1" i="1" dirty="0" err="1" smtClean="0"/>
              <a:t>print_c</a:t>
            </a:r>
            <a:r>
              <a:rPr lang="en-US" altLang="zh-TW" sz="2300" b="1" i="1" dirty="0" smtClean="0"/>
              <a:t>(),</a:t>
            </a:r>
            <a:r>
              <a:rPr lang="en-US" altLang="zh-TW" sz="2300" b="1" dirty="0" smtClean="0"/>
              <a:t> </a:t>
            </a:r>
            <a:r>
              <a:rPr lang="en-US" altLang="zh-TW" sz="2300" b="1" dirty="0"/>
              <a:t>with arguments</a:t>
            </a:r>
          </a:p>
        </p:txBody>
      </p:sp>
      <p:sp>
        <p:nvSpPr>
          <p:cNvPr id="236552" name="AutoShape 8"/>
          <p:cNvSpPr>
            <a:spLocks noChangeArrowheads="1"/>
          </p:cNvSpPr>
          <p:nvPr/>
        </p:nvSpPr>
        <p:spPr bwMode="auto">
          <a:xfrm>
            <a:off x="8806656" y="2500536"/>
            <a:ext cx="3535363" cy="868363"/>
          </a:xfrm>
          <a:prstGeom prst="wedgeRoundRectCallout">
            <a:avLst>
              <a:gd name="adj1" fmla="val -135700"/>
              <a:gd name="adj2" fmla="val 159688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/>
          <a:p>
            <a:pPr algn="ctr"/>
            <a:r>
              <a:rPr lang="en-US" altLang="zh-TW" sz="2300" b="1" dirty="0"/>
              <a:t>Arguments to pass to thread functions</a:t>
            </a:r>
          </a:p>
        </p:txBody>
      </p:sp>
      <p:sp>
        <p:nvSpPr>
          <p:cNvPr id="236553" name="AutoShape 9"/>
          <p:cNvSpPr>
            <a:spLocks noChangeArrowheads="1"/>
          </p:cNvSpPr>
          <p:nvPr/>
        </p:nvSpPr>
        <p:spPr bwMode="auto">
          <a:xfrm>
            <a:off x="4350828" y="8889449"/>
            <a:ext cx="5305425" cy="663575"/>
          </a:xfrm>
          <a:prstGeom prst="wedgeRoundRectCallout">
            <a:avLst>
              <a:gd name="adj1" fmla="val -85278"/>
              <a:gd name="adj2" fmla="val -40032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/>
          <a:p>
            <a:pPr algn="ctr"/>
            <a:r>
              <a:rPr lang="en-US" altLang="zh-TW" sz="2300" b="1" dirty="0"/>
              <a:t>Parent thread exit immediately!</a:t>
            </a:r>
          </a:p>
        </p:txBody>
      </p:sp>
      <p:sp>
        <p:nvSpPr>
          <p:cNvPr id="236556" name="AutoShape 12"/>
          <p:cNvSpPr>
            <a:spLocks noChangeArrowheads="1"/>
          </p:cNvSpPr>
          <p:nvPr/>
        </p:nvSpPr>
        <p:spPr bwMode="auto">
          <a:xfrm>
            <a:off x="9094688" y="3607650"/>
            <a:ext cx="3535362" cy="866775"/>
          </a:xfrm>
          <a:prstGeom prst="wedgeRoundRectCallout">
            <a:avLst>
              <a:gd name="adj1" fmla="val -146614"/>
              <a:gd name="adj2" fmla="val 193872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/>
          <a:p>
            <a:pPr algn="ctr"/>
            <a:r>
              <a:rPr lang="en-US" altLang="zh-TW" sz="2300" b="1" dirty="0"/>
              <a:t>Setting up arguments for thread 1</a:t>
            </a:r>
          </a:p>
        </p:txBody>
      </p:sp>
      <p:sp>
        <p:nvSpPr>
          <p:cNvPr id="236557" name="AutoShape 13"/>
          <p:cNvSpPr>
            <a:spLocks noChangeArrowheads="1"/>
          </p:cNvSpPr>
          <p:nvPr/>
        </p:nvSpPr>
        <p:spPr bwMode="auto">
          <a:xfrm>
            <a:off x="9867085" y="6821016"/>
            <a:ext cx="2967038" cy="1312863"/>
          </a:xfrm>
          <a:prstGeom prst="wedgeRoundRectCallout">
            <a:avLst>
              <a:gd name="adj1" fmla="val -66249"/>
              <a:gd name="adj2" fmla="val 34381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/>
          <a:p>
            <a:pPr algn="ctr"/>
            <a:r>
              <a:rPr lang="en-US" altLang="zh-TW" sz="2300" b="1" dirty="0"/>
              <a:t>Create a thread to run </a:t>
            </a:r>
            <a:r>
              <a:rPr lang="en-US" altLang="zh-TW" sz="2300" b="1" i="1" dirty="0" err="1" smtClean="0"/>
              <a:t>print_c</a:t>
            </a:r>
            <a:r>
              <a:rPr lang="en-US" altLang="zh-TW" sz="2300" b="1" i="1" dirty="0" smtClean="0"/>
              <a:t>(),</a:t>
            </a:r>
            <a:r>
              <a:rPr lang="en-US" altLang="zh-TW" sz="2300" b="1" dirty="0" smtClean="0"/>
              <a:t> </a:t>
            </a:r>
            <a:r>
              <a:rPr lang="en-US" altLang="zh-TW" sz="2300" b="1" dirty="0"/>
              <a:t>with arguments</a:t>
            </a:r>
          </a:p>
        </p:txBody>
      </p:sp>
    </p:spTree>
    <p:extLst>
      <p:ext uri="{BB962C8B-B14F-4D97-AF65-F5344CB8AC3E}">
        <p14:creationId xmlns:p14="http://schemas.microsoft.com/office/powerpoint/2010/main" val="82395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6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6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3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36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50" grpId="0" animBg="1"/>
      <p:bldP spid="236551" grpId="0" animBg="1"/>
      <p:bldP spid="236552" grpId="0" animBg="1"/>
      <p:bldP spid="236553" grpId="0" animBg="1"/>
      <p:bldP spid="236556" grpId="0" animBg="1"/>
      <p:bldP spid="23655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9" y="1736724"/>
            <a:ext cx="8542363" cy="475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8607" name="Content Placeholder 2"/>
          <p:cNvSpPr>
            <a:spLocks/>
          </p:cNvSpPr>
          <p:nvPr/>
        </p:nvSpPr>
        <p:spPr bwMode="auto">
          <a:xfrm>
            <a:off x="768349" y="6490881"/>
            <a:ext cx="118141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65023" rIns="0" bIns="65023"/>
          <a:lstStyle/>
          <a:p>
            <a:pPr marL="730250" lvl="1" indent="-457200" algn="l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zh-TW" sz="2600" dirty="0">
                <a:solidFill>
                  <a:schemeClr val="tx1"/>
                </a:solidFill>
              </a:rPr>
              <a:t>This illustrates Single-Program Multiple Data (SPMD)</a:t>
            </a:r>
          </a:p>
          <a:p>
            <a:pPr marL="541338" lvl="1" indent="-268288">
              <a:spcBef>
                <a:spcPct val="20000"/>
              </a:spcBef>
              <a:buClr>
                <a:schemeClr val="accent1">
                  <a:lumMod val="40000"/>
                  <a:lumOff val="60000"/>
                </a:schemeClr>
              </a:buClr>
              <a:buFontTx/>
              <a:buChar char="-"/>
            </a:pPr>
            <a:r>
              <a:rPr lang="en-US" altLang="zh-TW" sz="2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20000 “0” </a:t>
            </a:r>
            <a:r>
              <a:rPr lang="en-US" altLang="zh-TW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and </a:t>
            </a:r>
            <a:r>
              <a:rPr lang="en-US" altLang="zh-TW" sz="2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10000 “1” </a:t>
            </a:r>
            <a:r>
              <a:rPr lang="en-US" altLang="zh-TW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mixed in a random order</a:t>
            </a:r>
          </a:p>
          <a:p>
            <a:pPr marL="541338" lvl="1" indent="-268288">
              <a:spcBef>
                <a:spcPct val="20000"/>
              </a:spcBef>
              <a:buClr>
                <a:schemeClr val="accent1">
                  <a:lumMod val="40000"/>
                  <a:lumOff val="60000"/>
                </a:schemeClr>
              </a:buClr>
              <a:buFontTx/>
              <a:buChar char="-"/>
            </a:pPr>
            <a:r>
              <a:rPr lang="en-US" altLang="zh-TW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Two threads execute independently in MIMD fashion, not SIMD</a:t>
            </a:r>
          </a:p>
          <a:p>
            <a:pPr marL="541338" lvl="1" indent="-268288">
              <a:spcBef>
                <a:spcPct val="20000"/>
              </a:spcBef>
              <a:buClr>
                <a:schemeClr val="accent1">
                  <a:lumMod val="40000"/>
                  <a:lumOff val="60000"/>
                </a:schemeClr>
              </a:buClr>
              <a:buFontTx/>
              <a:buChar char="-"/>
            </a:pPr>
            <a:r>
              <a:rPr lang="en-US" altLang="zh-TW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Data dependencies exist!</a:t>
            </a:r>
          </a:p>
          <a:p>
            <a:pPr marL="798513" lvl="2" indent="-254000">
              <a:spcBef>
                <a:spcPct val="20000"/>
              </a:spcBef>
              <a:buFontTx/>
              <a:buChar char="-"/>
            </a:pPr>
            <a:r>
              <a:rPr lang="en-US" altLang="zh-TW" sz="2600" dirty="0">
                <a:latin typeface="+mn-lt"/>
              </a:rPr>
              <a:t>Both threads call </a:t>
            </a:r>
            <a:r>
              <a:rPr lang="en-US" altLang="zh-TW" sz="2600" dirty="0" err="1">
                <a:latin typeface="+mn-lt"/>
              </a:rPr>
              <a:t>printf</a:t>
            </a:r>
            <a:r>
              <a:rPr lang="en-US" altLang="zh-TW" sz="2600" dirty="0">
                <a:latin typeface="+mn-lt"/>
              </a:rPr>
              <a:t>() to print characters to the same device </a:t>
            </a:r>
            <a:r>
              <a:rPr lang="en-US" altLang="zh-TW" sz="2600" dirty="0" err="1">
                <a:latin typeface="+mn-lt"/>
              </a:rPr>
              <a:t>stdout</a:t>
            </a:r>
            <a:endParaRPr lang="en-US" altLang="zh-TW" sz="2600" dirty="0">
              <a:latin typeface="+mn-lt"/>
            </a:endParaRPr>
          </a:p>
          <a:p>
            <a:pPr marL="798513" lvl="2" indent="-254000">
              <a:spcBef>
                <a:spcPct val="20000"/>
              </a:spcBef>
              <a:buFontTx/>
              <a:buChar char="-"/>
            </a:pPr>
            <a:r>
              <a:rPr lang="en-US" altLang="zh-TW" sz="2600" dirty="0">
                <a:latin typeface="+mn-lt"/>
              </a:rPr>
              <a:t>The contention occurs at OS level and it serializes execution</a:t>
            </a:r>
          </a:p>
        </p:txBody>
      </p:sp>
      <p:sp>
        <p:nvSpPr>
          <p:cNvPr id="238608" name="AutoShape 16"/>
          <p:cNvSpPr>
            <a:spLocks noChangeArrowheads="1"/>
          </p:cNvSpPr>
          <p:nvPr/>
        </p:nvSpPr>
        <p:spPr bwMode="auto">
          <a:xfrm>
            <a:off x="8294662" y="4564025"/>
            <a:ext cx="4616450" cy="1392895"/>
          </a:xfrm>
          <a:prstGeom prst="wedgeRoundRectCallout">
            <a:avLst>
              <a:gd name="adj1" fmla="val -129311"/>
              <a:gd name="adj2" fmla="val -50889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/>
          <a:p>
            <a:pPr algn="ctr"/>
            <a:r>
              <a:rPr lang="en-US" altLang="zh-TW" sz="2300" b="1" dirty="0" smtClean="0"/>
              <a:t>Local </a:t>
            </a:r>
            <a:r>
              <a:rPr lang="en-US" altLang="zh-TW" sz="2300" b="1" dirty="0"/>
              <a:t>variables within thread function are private, i.e. only this thread see them</a:t>
            </a:r>
          </a:p>
        </p:txBody>
      </p:sp>
      <p:sp>
        <p:nvSpPr>
          <p:cNvPr id="57350" name="TextBox 5"/>
          <p:cNvSpPr txBox="1">
            <a:spLocks noChangeArrowheads="1"/>
          </p:cNvSpPr>
          <p:nvPr/>
        </p:nvSpPr>
        <p:spPr bwMode="auto">
          <a:xfrm>
            <a:off x="0" y="9390764"/>
            <a:ext cx="883443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r>
              <a:rPr lang="en-US" altLang="zh-TW" sz="1400" dirty="0">
                <a:solidFill>
                  <a:schemeClr val="tx1"/>
                </a:solidFill>
                <a:latin typeface="Arial" charset="0"/>
              </a:rPr>
              <a:t>(source) Advanced Linux Programming by </a:t>
            </a:r>
            <a:r>
              <a:rPr lang="en-US" altLang="zh-TW" sz="1400" dirty="0" err="1">
                <a:solidFill>
                  <a:schemeClr val="tx1"/>
                </a:solidFill>
                <a:latin typeface="Arial" charset="0"/>
              </a:rPr>
              <a:t>CodeSourcery</a:t>
            </a:r>
            <a:r>
              <a:rPr lang="en-US" altLang="zh-TW" sz="1400" dirty="0">
                <a:solidFill>
                  <a:schemeClr val="tx1"/>
                </a:solidFill>
                <a:latin typeface="Arial" charset="0"/>
              </a:rPr>
              <a:t> LLC, http://www.advancedlinuxprogramming.com/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300163" y="395288"/>
            <a:ext cx="11053762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r>
              <a:rPr lang="en-US" altLang="zh-TW" sz="5400" dirty="0"/>
              <a:t>Example: Creation of 2 Threads (2/2)</a:t>
            </a:r>
            <a:endParaRPr lang="en-US" altLang="zh-TW" sz="5400" dirty="0" smtClean="0"/>
          </a:p>
        </p:txBody>
      </p:sp>
    </p:spTree>
    <p:extLst>
      <p:ext uri="{BB962C8B-B14F-4D97-AF65-F5344CB8AC3E}">
        <p14:creationId xmlns:p14="http://schemas.microsoft.com/office/powerpoint/2010/main" val="18453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8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38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38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386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386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60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644525" y="733425"/>
            <a:ext cx="11787188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6600" dirty="0" smtClean="0"/>
              <a:t>Bug in the Example</a:t>
            </a:r>
            <a:endParaRPr lang="en-US" altLang="zh-TW" sz="6600" dirty="0">
              <a:ea typeface="新細明體" pitchFamily="18" charset="-12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342900" indent="1143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2pPr>
            <a:lvl3pPr marL="685800" indent="2286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3pPr>
            <a:lvl4pPr marL="1028700" indent="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4pPr>
            <a:lvl5pPr marL="1371600" indent="4572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»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5pPr>
            <a:lvl6pPr marL="18288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6pPr>
            <a:lvl7pPr marL="22860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7pPr>
            <a:lvl8pPr marL="27432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8pPr>
            <a:lvl9pPr marL="32004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TW" dirty="0" smtClean="0"/>
              <a:t>The example has a serious </a:t>
            </a:r>
            <a:r>
              <a:rPr lang="en-US" altLang="zh-TW" dirty="0" smtClean="0">
                <a:solidFill>
                  <a:srgbClr val="FFC000"/>
                </a:solidFill>
              </a:rPr>
              <a:t>bug</a:t>
            </a:r>
            <a:r>
              <a:rPr lang="en-US" altLang="zh-TW" dirty="0" smtClean="0"/>
              <a:t> in it.</a:t>
            </a:r>
          </a:p>
          <a:p>
            <a:pPr lvl="3">
              <a:spcBef>
                <a:spcPts val="1200"/>
              </a:spcBef>
            </a:pPr>
            <a:r>
              <a:rPr lang="en-US" altLang="zh-TW" sz="3400" dirty="0" smtClean="0"/>
              <a:t>The main thread creates the parameters (thread1_args, thread2_args) as </a:t>
            </a:r>
            <a:r>
              <a:rPr lang="en-US" altLang="zh-TW" sz="3400" dirty="0" smtClean="0">
                <a:solidFill>
                  <a:srgbClr val="FFC000"/>
                </a:solidFill>
              </a:rPr>
              <a:t>local</a:t>
            </a:r>
            <a:r>
              <a:rPr lang="en-US" altLang="zh-TW" sz="3400" dirty="0" smtClean="0"/>
              <a:t> variables.</a:t>
            </a:r>
          </a:p>
          <a:p>
            <a:pPr lvl="3">
              <a:spcBef>
                <a:spcPts val="1200"/>
              </a:spcBef>
            </a:pPr>
            <a:r>
              <a:rPr lang="en-US" altLang="zh-TW" sz="3400" dirty="0" smtClean="0"/>
              <a:t>The main thread finished before (or while) the other two threads are executing.</a:t>
            </a:r>
          </a:p>
          <a:p>
            <a:pPr indent="0" algn="ctr">
              <a:spcBef>
                <a:spcPts val="1200"/>
              </a:spcBef>
              <a:buNone/>
            </a:pPr>
            <a:r>
              <a:rPr lang="en-US" altLang="zh-TW" sz="3400" dirty="0" smtClean="0">
                <a:solidFill>
                  <a:srgbClr val="FF0000"/>
                </a:solidFill>
              </a:rPr>
              <a:t>Segmentation Fault (Wrong Pointer)</a:t>
            </a:r>
            <a:r>
              <a:rPr lang="zh-TW" altLang="en-US" sz="3400" dirty="0" smtClean="0">
                <a:solidFill>
                  <a:srgbClr val="FF0000"/>
                </a:solidFill>
              </a:rPr>
              <a:t>！</a:t>
            </a:r>
            <a:endParaRPr lang="en-US" altLang="zh-TW" sz="3400" dirty="0"/>
          </a:p>
          <a:p>
            <a:pPr>
              <a:spcBef>
                <a:spcPts val="1200"/>
              </a:spcBef>
            </a:pPr>
            <a:r>
              <a:rPr lang="en-US" altLang="zh-TW" sz="3400" dirty="0" smtClean="0"/>
              <a:t>How can we solve this problem?</a:t>
            </a:r>
          </a:p>
          <a:p>
            <a:pPr lvl="3">
              <a:spcBef>
                <a:spcPts val="1200"/>
              </a:spcBef>
            </a:pPr>
            <a:r>
              <a:rPr lang="en-US" altLang="zh-TW" sz="3400" dirty="0" smtClean="0"/>
              <a:t>Use global variables</a:t>
            </a:r>
          </a:p>
          <a:p>
            <a:pPr lvl="3">
              <a:spcBef>
                <a:spcPts val="1200"/>
              </a:spcBef>
            </a:pPr>
            <a:r>
              <a:rPr lang="en-US" altLang="zh-TW" sz="3400" dirty="0" smtClean="0"/>
              <a:t>Wait till all thread are done</a:t>
            </a:r>
            <a:endParaRPr lang="en-US" altLang="zh-TW" sz="3400" dirty="0"/>
          </a:p>
          <a:p>
            <a:pPr indent="0" algn="ctr">
              <a:spcBef>
                <a:spcPts val="1200"/>
              </a:spcBef>
              <a:buNone/>
            </a:pPr>
            <a:endParaRPr lang="zh-TW" altLang="en-US" sz="3400" dirty="0">
              <a:solidFill>
                <a:srgbClr val="FF0000"/>
              </a:solidFill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0" y="9405384"/>
            <a:ext cx="883443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r>
              <a:rPr lang="en-US" altLang="zh-TW" sz="1400" dirty="0">
                <a:solidFill>
                  <a:schemeClr val="tx1"/>
                </a:solidFill>
                <a:latin typeface="Arial" charset="0"/>
              </a:rPr>
              <a:t>(source) Advanced Linux Programming by </a:t>
            </a:r>
            <a:r>
              <a:rPr lang="en-US" altLang="zh-TW" sz="1400" dirty="0" err="1">
                <a:solidFill>
                  <a:schemeClr val="tx1"/>
                </a:solidFill>
                <a:latin typeface="Arial" charset="0"/>
              </a:rPr>
              <a:t>CodeSourcery</a:t>
            </a:r>
            <a:r>
              <a:rPr lang="en-US" altLang="zh-TW" sz="1400" dirty="0">
                <a:solidFill>
                  <a:schemeClr val="tx1"/>
                </a:solidFill>
                <a:latin typeface="Arial" charset="0"/>
              </a:rPr>
              <a:t> LLC, http://www.advancedlinuxprogramming.com/</a:t>
            </a:r>
          </a:p>
        </p:txBody>
      </p:sp>
    </p:spTree>
    <p:extLst>
      <p:ext uri="{BB962C8B-B14F-4D97-AF65-F5344CB8AC3E}">
        <p14:creationId xmlns:p14="http://schemas.microsoft.com/office/powerpoint/2010/main" val="9992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644525" y="733425"/>
            <a:ext cx="11787188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6600" dirty="0" smtClean="0"/>
              <a:t>Join of Threads</a:t>
            </a:r>
            <a:endParaRPr lang="en-US" altLang="zh-TW" sz="6600" dirty="0">
              <a:ea typeface="新細明體" pitchFamily="18" charset="-12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342900" indent="1143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2pPr>
            <a:lvl3pPr marL="685800" indent="2286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3pPr>
            <a:lvl4pPr marL="1028700" indent="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4pPr>
            <a:lvl5pPr marL="1371600" indent="4572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»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5pPr>
            <a:lvl6pPr marL="18288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6pPr>
            <a:lvl7pPr marL="22860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7pPr>
            <a:lvl8pPr marL="27432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8pPr>
            <a:lvl9pPr marL="32004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TW" dirty="0" smtClean="0"/>
              <a:t>In order to solve problem…</a:t>
            </a:r>
          </a:p>
          <a:p>
            <a:pPr>
              <a:spcBef>
                <a:spcPts val="1200"/>
              </a:spcBef>
            </a:pPr>
            <a:endParaRPr lang="en-US" altLang="zh-TW" dirty="0" smtClean="0"/>
          </a:p>
          <a:p>
            <a:pPr lvl="2" indent="0">
              <a:spcBef>
                <a:spcPts val="1200"/>
              </a:spcBef>
              <a:buNone/>
            </a:pPr>
            <a:r>
              <a:rPr lang="en-US" altLang="zh-TW" sz="36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pthread_join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(</a:t>
            </a:r>
            <a:r>
              <a:rPr lang="en-US" altLang="zh-TW" sz="3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pthread_t</a:t>
            </a:r>
            <a:r>
              <a:rPr lang="en-US" altLang="zh-TW" sz="3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thread, void **</a:t>
            </a:r>
            <a:r>
              <a:rPr lang="en-US" altLang="zh-TW" sz="3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retval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3">
              <a:spcBef>
                <a:spcPts val="1200"/>
              </a:spcBef>
            </a:pPr>
            <a:r>
              <a:rPr lang="en-US" altLang="zh-TW" sz="3400" dirty="0">
                <a:solidFill>
                  <a:schemeClr val="tx1"/>
                </a:solidFill>
              </a:rPr>
              <a:t>t</a:t>
            </a:r>
            <a:r>
              <a:rPr lang="en-US" altLang="zh-TW" sz="3400" dirty="0" smtClean="0">
                <a:solidFill>
                  <a:schemeClr val="tx1"/>
                </a:solidFill>
              </a:rPr>
              <a:t>hread – The thread ID to wait for</a:t>
            </a:r>
          </a:p>
          <a:p>
            <a:pPr lvl="3">
              <a:spcBef>
                <a:spcPts val="1200"/>
              </a:spcBef>
            </a:pPr>
            <a:r>
              <a:rPr lang="en-US" altLang="zh-TW" sz="3400" dirty="0" err="1" smtClean="0">
                <a:solidFill>
                  <a:schemeClr val="tx1"/>
                </a:solidFill>
              </a:rPr>
              <a:t>retval</a:t>
            </a:r>
            <a:r>
              <a:rPr lang="en-US" altLang="zh-TW" sz="3400" dirty="0" smtClean="0">
                <a:solidFill>
                  <a:schemeClr val="tx1"/>
                </a:solidFill>
              </a:rPr>
              <a:t> – A pointer to receive return value</a:t>
            </a:r>
            <a:endParaRPr lang="zh-TW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0" y="9405384"/>
            <a:ext cx="883443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r>
              <a:rPr lang="en-US" altLang="zh-TW" sz="1400" dirty="0">
                <a:solidFill>
                  <a:schemeClr val="tx1"/>
                </a:solidFill>
                <a:latin typeface="Arial" charset="0"/>
              </a:rPr>
              <a:t>(source) Advanced Linux Programming by </a:t>
            </a:r>
            <a:r>
              <a:rPr lang="en-US" altLang="zh-TW" sz="1400" dirty="0" err="1">
                <a:solidFill>
                  <a:schemeClr val="tx1"/>
                </a:solidFill>
                <a:latin typeface="Arial" charset="0"/>
              </a:rPr>
              <a:t>CodeSourcery</a:t>
            </a:r>
            <a:r>
              <a:rPr lang="en-US" altLang="zh-TW" sz="1400" dirty="0">
                <a:solidFill>
                  <a:schemeClr val="tx1"/>
                </a:solidFill>
                <a:latin typeface="Arial" charset="0"/>
              </a:rPr>
              <a:t> LLC, http://www.advancedlinuxprogramming.com/</a:t>
            </a:r>
          </a:p>
        </p:txBody>
      </p:sp>
    </p:spTree>
    <p:extLst>
      <p:ext uri="{BB962C8B-B14F-4D97-AF65-F5344CB8AC3E}">
        <p14:creationId xmlns:p14="http://schemas.microsoft.com/office/powerpoint/2010/main" val="29676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188" y="3868738"/>
            <a:ext cx="10464800" cy="1277937"/>
          </a:xfrm>
        </p:spPr>
        <p:txBody>
          <a:bodyPr/>
          <a:lstStyle/>
          <a:p>
            <a:pPr eaLnBrk="1"/>
            <a:r>
              <a:rPr lang="en-US" altLang="zh-TW" dirty="0" smtClean="0">
                <a:ea typeface="新細明體" pitchFamily="18" charset="-120"/>
              </a:rPr>
              <a:t>Why is Multi-tasking?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188" y="5249863"/>
            <a:ext cx="10464800" cy="1130300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buFontTx/>
              <a:buNone/>
            </a:pPr>
            <a:r>
              <a:rPr lang="en-US" altLang="zh-TW" sz="3200" dirty="0" smtClean="0">
                <a:ea typeface="新細明體" pitchFamily="18" charset="-120"/>
              </a:rPr>
              <a:t>Abstract Concept</a:t>
            </a:r>
            <a:endParaRPr lang="zh-TW" altLang="zh-TW" sz="3200" dirty="0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24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7" y="1921724"/>
            <a:ext cx="9046257" cy="783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3" name="Title 1"/>
          <p:cNvSpPr>
            <a:spLocks noGrp="1"/>
          </p:cNvSpPr>
          <p:nvPr>
            <p:ph type="title" idx="4294967295"/>
          </p:nvPr>
        </p:nvSpPr>
        <p:spPr>
          <a:xfrm>
            <a:off x="1300163" y="395288"/>
            <a:ext cx="11053762" cy="1341437"/>
          </a:xfrm>
        </p:spPr>
        <p:txBody>
          <a:bodyPr lIns="0" rIns="0"/>
          <a:lstStyle/>
          <a:p>
            <a:r>
              <a:rPr lang="en-US" altLang="zh-TW" sz="5400" dirty="0" smtClean="0"/>
              <a:t>Bug fixed</a:t>
            </a:r>
          </a:p>
        </p:txBody>
      </p:sp>
      <p:sp>
        <p:nvSpPr>
          <p:cNvPr id="236553" name="AutoShape 9"/>
          <p:cNvSpPr>
            <a:spLocks noChangeArrowheads="1"/>
          </p:cNvSpPr>
          <p:nvPr/>
        </p:nvSpPr>
        <p:spPr bwMode="auto">
          <a:xfrm>
            <a:off x="7018023" y="8557661"/>
            <a:ext cx="5305425" cy="927651"/>
          </a:xfrm>
          <a:prstGeom prst="wedgeRoundRectCallout">
            <a:avLst>
              <a:gd name="adj1" fmla="val -80468"/>
              <a:gd name="adj2" fmla="val -56055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0046" tIns="65023" rIns="130046" bIns="65023"/>
          <a:lstStyle/>
          <a:p>
            <a:pPr algn="ctr"/>
            <a:r>
              <a:rPr lang="en-US" altLang="zh-TW" sz="2300" b="1" dirty="0" smtClean="0"/>
              <a:t>Wait till finished to prevent local data </a:t>
            </a:r>
            <a:r>
              <a:rPr lang="en-US" altLang="zh-TW" sz="2300" b="1" dirty="0" err="1" smtClean="0"/>
              <a:t>deallocation</a:t>
            </a:r>
            <a:endParaRPr lang="en-US" altLang="zh-TW" sz="2300" b="1" dirty="0"/>
          </a:p>
        </p:txBody>
      </p:sp>
    </p:spTree>
    <p:extLst>
      <p:ext uri="{BB962C8B-B14F-4D97-AF65-F5344CB8AC3E}">
        <p14:creationId xmlns:p14="http://schemas.microsoft.com/office/powerpoint/2010/main" val="370818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6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644525" y="733425"/>
            <a:ext cx="11787188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6600" dirty="0" smtClean="0"/>
              <a:t>Symbols in &lt;</a:t>
            </a:r>
            <a:r>
              <a:rPr lang="en-US" altLang="zh-TW" sz="6600" dirty="0" err="1" smtClean="0"/>
              <a:t>pthread.h</a:t>
            </a:r>
            <a:r>
              <a:rPr lang="en-US" altLang="zh-TW" sz="6600" dirty="0" smtClean="0"/>
              <a:t>&gt;</a:t>
            </a:r>
            <a:endParaRPr lang="en-US" altLang="zh-TW" sz="6600" dirty="0">
              <a:ea typeface="新細明體" pitchFamily="18" charset="-12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342900" indent="1143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2pPr>
            <a:lvl3pPr marL="685800" indent="2286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3pPr>
            <a:lvl4pPr marL="1028700" indent="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4pPr>
            <a:lvl5pPr marL="1371600" indent="4572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»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5pPr>
            <a:lvl6pPr marL="18288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6pPr>
            <a:lvl7pPr marL="22860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7pPr>
            <a:lvl8pPr marL="27432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8pPr>
            <a:lvl9pPr marL="32004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>
                <a:solidFill>
                  <a:schemeClr val="tx1"/>
                </a:solidFill>
              </a:rPr>
              <a:t>PTHREAD_CANCEL</a:t>
            </a:r>
            <a:r>
              <a:rPr lang="en-US" altLang="zh-TW" sz="2800" dirty="0" smtClean="0">
                <a:solidFill>
                  <a:schemeClr val="tx1"/>
                </a:solidFill>
              </a:rPr>
              <a:t>_*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PTHREAD_COND_INITIALIZER</a:t>
            </a:r>
            <a:endParaRPr lang="en-US" altLang="zh-TW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>
                <a:solidFill>
                  <a:schemeClr val="tx1"/>
                </a:solidFill>
              </a:rPr>
              <a:t>PTHREAD_CREATE_DETACHED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>
                <a:solidFill>
                  <a:schemeClr val="tx1"/>
                </a:solidFill>
              </a:rPr>
              <a:t>PTHREAD_CREATE_JOINABLE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>
                <a:solidFill>
                  <a:schemeClr val="tx1"/>
                </a:solidFill>
              </a:rPr>
              <a:t>PTHREAD_EXPLICIT_SCHED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>
                <a:solidFill>
                  <a:schemeClr val="tx1"/>
                </a:solidFill>
              </a:rPr>
              <a:t>PTHREAD_INHERIT_SCHED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PTHREAD_MUTEX</a:t>
            </a:r>
            <a:r>
              <a:rPr lang="en-US" altLang="zh-TW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_*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 smtClean="0">
                <a:solidFill>
                  <a:schemeClr val="tx1"/>
                </a:solidFill>
              </a:rPr>
              <a:t>PTHREAD_ONCE_INIT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>
                <a:solidFill>
                  <a:schemeClr val="tx1"/>
                </a:solidFill>
              </a:rPr>
              <a:t>PTHREAD_PRIO</a:t>
            </a:r>
            <a:r>
              <a:rPr lang="en-US" altLang="zh-TW" sz="2800" dirty="0" smtClean="0">
                <a:solidFill>
                  <a:schemeClr val="tx1"/>
                </a:solidFill>
              </a:rPr>
              <a:t>_*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 smtClean="0">
                <a:solidFill>
                  <a:schemeClr val="tx1"/>
                </a:solidFill>
              </a:rPr>
              <a:t>PTHREAD_PROCESS_SHARED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>
                <a:solidFill>
                  <a:schemeClr val="tx1"/>
                </a:solidFill>
              </a:rPr>
              <a:t>PTHREAD_PROCESS_PRIVATE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>
                <a:solidFill>
                  <a:schemeClr val="tx1"/>
                </a:solidFill>
              </a:rPr>
              <a:t>PTHREAD_RWLOCK_INITIALIZER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800" dirty="0">
                <a:solidFill>
                  <a:schemeClr val="tx1"/>
                </a:solidFill>
              </a:rPr>
              <a:t>PTHREAD_SCOPE</a:t>
            </a:r>
            <a:r>
              <a:rPr lang="en-US" altLang="zh-TW" sz="2800" dirty="0" smtClean="0">
                <a:solidFill>
                  <a:schemeClr val="tx1"/>
                </a:solidFill>
              </a:rPr>
              <a:t>_*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9311998" y="9191397"/>
            <a:ext cx="3692802" cy="56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r>
              <a:rPr lang="en-US" altLang="zh-TW" sz="1400" dirty="0"/>
              <a:t>The Single UNIX ® Specification, Version 2</a:t>
            </a:r>
            <a:br>
              <a:rPr lang="en-US" altLang="zh-TW" sz="1400" dirty="0"/>
            </a:br>
            <a:r>
              <a:rPr lang="en-US" altLang="zh-TW" sz="1400" dirty="0"/>
              <a:t>Copyright © 1997 The Open Group</a:t>
            </a:r>
            <a:endParaRPr lang="en-US" altLang="zh-TW" sz="14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644525" y="733424"/>
            <a:ext cx="11787188" cy="19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 smtClean="0"/>
              <a:t>A Little Lesson about </a:t>
            </a:r>
            <a:br>
              <a:rPr lang="en-US" altLang="zh-TW" sz="7200" dirty="0" smtClean="0"/>
            </a:br>
            <a:r>
              <a:rPr lang="en-US" altLang="zh-TW" sz="7200" dirty="0" smtClean="0"/>
              <a:t>Linux Internals</a:t>
            </a:r>
            <a:endParaRPr lang="en-US" altLang="zh-TW" sz="7000" dirty="0" smtClean="0">
              <a:ea typeface="新細明體" pitchFamily="18" charset="-12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342900" indent="1143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2pPr>
            <a:lvl3pPr marL="685800" indent="2286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•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3pPr>
            <a:lvl4pPr marL="1028700" indent="3429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–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4pPr>
            <a:lvl5pPr marL="1371600" indent="4572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Char char="»"/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5pPr>
            <a:lvl6pPr marL="18288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6pPr>
            <a:lvl7pPr marL="22860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7pPr>
            <a:lvl8pPr marL="27432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8pPr>
            <a:lvl9pPr marL="3200400" algn="l" defTabSz="584200" rtl="0" fontAlgn="base" hangingPunct="0">
              <a:spcBef>
                <a:spcPts val="42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sym typeface="Helvetica Light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TW" dirty="0"/>
              <a:t>Please download this book on-line</a:t>
            </a:r>
            <a:br>
              <a:rPr lang="en-US" altLang="zh-TW" dirty="0"/>
            </a:b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/>
              </a:rPr>
              <a:t>http://www.advancedlinuxprogramming.com/alp-folder/advanced-linux-programming.pdf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dirty="0"/>
              <a:t>Part I</a:t>
            </a:r>
          </a:p>
          <a:p>
            <a:pPr lvl="1">
              <a:spcBef>
                <a:spcPts val="1200"/>
              </a:spcBef>
            </a:pPr>
            <a:r>
              <a:rPr lang="en-US" altLang="zh-TW" dirty="0"/>
              <a:t>Writing good </a:t>
            </a:r>
            <a:r>
              <a:rPr lang="en-US" altLang="zh-TW" dirty="0" smtClean="0"/>
              <a:t>Linux </a:t>
            </a:r>
            <a:r>
              <a:rPr lang="en-US" altLang="zh-TW" dirty="0"/>
              <a:t>software</a:t>
            </a:r>
          </a:p>
          <a:p>
            <a:pPr lvl="1">
              <a:spcBef>
                <a:spcPts val="1200"/>
              </a:spcBef>
            </a:pPr>
            <a:r>
              <a:rPr lang="en-US" altLang="zh-TW" dirty="0"/>
              <a:t>Processes</a:t>
            </a:r>
          </a:p>
          <a:p>
            <a:pPr lvl="1">
              <a:spcBef>
                <a:spcPts val="1200"/>
              </a:spcBef>
            </a:pPr>
            <a:r>
              <a:rPr lang="en-US" altLang="zh-TW" dirty="0"/>
              <a:t>Threads</a:t>
            </a:r>
          </a:p>
          <a:p>
            <a:pPr lvl="1">
              <a:spcBef>
                <a:spcPts val="1200"/>
              </a:spcBef>
            </a:pPr>
            <a:r>
              <a:rPr lang="en-US" altLang="zh-TW" dirty="0" smtClean="0"/>
              <a:t>Inter-processes communication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7572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內容版面配置區 2"/>
          <p:cNvSpPr>
            <a:spLocks noGrp="1"/>
          </p:cNvSpPr>
          <p:nvPr>
            <p:ph idx="4294967295"/>
          </p:nvPr>
        </p:nvSpPr>
        <p:spPr>
          <a:xfrm>
            <a:off x="1420813" y="2144067"/>
            <a:ext cx="5038725" cy="3812853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rIns="0"/>
          <a:lstStyle/>
          <a:p>
            <a:pPr marL="269875" indent="-269875" algn="ctr" eaLnBrk="1" hangingPunct="1">
              <a:lnSpc>
                <a:spcPct val="9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altLang="zh-TW" sz="2700" dirty="0" smtClean="0">
                <a:solidFill>
                  <a:schemeClr val="bg1"/>
                </a:solidFill>
              </a:rPr>
              <a:t>Master thread (main)</a:t>
            </a:r>
          </a:p>
          <a:p>
            <a:pPr marL="738188" lvl="1" indent="-466725" eaLnBrk="1" hangingPunct="1">
              <a:lnSpc>
                <a:spcPct val="90000"/>
              </a:lnSpc>
              <a:spcBef>
                <a:spcPts val="1200"/>
              </a:spcBef>
              <a:buFontTx/>
              <a:buAutoNum type="arabicPeriod"/>
            </a:pPr>
            <a:r>
              <a:rPr lang="en-US" altLang="zh-TW" sz="2400" dirty="0" smtClean="0">
                <a:solidFill>
                  <a:schemeClr val="accent1"/>
                </a:solidFill>
              </a:rPr>
              <a:t>Set up environment</a:t>
            </a:r>
          </a:p>
          <a:p>
            <a:pPr marL="738188" lvl="1" indent="-466725" eaLnBrk="1" hangingPunct="1">
              <a:lnSpc>
                <a:spcPct val="90000"/>
              </a:lnSpc>
              <a:spcBef>
                <a:spcPts val="1200"/>
              </a:spcBef>
              <a:buFontTx/>
              <a:buAutoNum type="arabicPeriod"/>
            </a:pPr>
            <a:r>
              <a:rPr lang="en-US" altLang="zh-TW" sz="2400" dirty="0" smtClean="0">
                <a:solidFill>
                  <a:schemeClr val="accent1"/>
                </a:solidFill>
              </a:rPr>
              <a:t>Create worker threads</a:t>
            </a:r>
          </a:p>
          <a:p>
            <a:pPr marL="271463" lvl="1" indent="0" eaLnBrk="1" hangingPunct="1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TW" sz="2400" dirty="0" smtClean="0">
                <a:solidFill>
                  <a:schemeClr val="accent1"/>
                </a:solidFill>
              </a:rPr>
              <a:t>…..</a:t>
            </a:r>
          </a:p>
          <a:p>
            <a:pPr marL="271463" lvl="1" indent="0" eaLnBrk="1" hangingPunct="1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TW" sz="2400" dirty="0" smtClean="0">
              <a:solidFill>
                <a:schemeClr val="accent1"/>
              </a:solidFill>
            </a:endParaRPr>
          </a:p>
          <a:p>
            <a:pPr marL="738188" lvl="1" indent="-466725" eaLnBrk="1" hangingPunct="1">
              <a:lnSpc>
                <a:spcPct val="90000"/>
              </a:lnSpc>
              <a:spcBef>
                <a:spcPts val="1200"/>
              </a:spcBef>
              <a:buFontTx/>
              <a:buAutoNum type="arabicPeriod" startAt="3"/>
            </a:pPr>
            <a:r>
              <a:rPr lang="en-US" altLang="zh-TW" sz="2400" dirty="0" smtClean="0">
                <a:solidFill>
                  <a:schemeClr val="accent1"/>
                </a:solidFill>
              </a:rPr>
              <a:t>Join the worker threads</a:t>
            </a:r>
          </a:p>
          <a:p>
            <a:pPr marL="738188" lvl="1" indent="-466725" eaLnBrk="1" hangingPunct="1">
              <a:lnSpc>
                <a:spcPct val="90000"/>
              </a:lnSpc>
              <a:spcBef>
                <a:spcPts val="1200"/>
              </a:spcBef>
              <a:buFontTx/>
              <a:buAutoNum type="arabicPeriod" startAt="3"/>
            </a:pPr>
            <a:r>
              <a:rPr lang="en-US" altLang="zh-TW" sz="2400" dirty="0" smtClean="0">
                <a:solidFill>
                  <a:schemeClr val="accent1"/>
                </a:solidFill>
              </a:rPr>
              <a:t>Continue execution after all worker threads are joined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53728" y="7035986"/>
            <a:ext cx="641350" cy="542925"/>
          </a:xfrm>
          <a:prstGeom prst="ellipse">
            <a:avLst/>
          </a:prstGeom>
          <a:solidFill>
            <a:srgbClr val="AAB2D6"/>
          </a:solidFill>
          <a:ln w="12700">
            <a:solidFill>
              <a:srgbClr val="4E4E4E"/>
            </a:solidFill>
            <a:round/>
            <a:headEnd/>
            <a:tailEnd/>
          </a:ln>
        </p:spPr>
        <p:txBody>
          <a:bodyPr wrap="none" lIns="130046" tIns="65023" rIns="130046" bIns="65023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622080" y="6677000"/>
            <a:ext cx="639762" cy="542925"/>
          </a:xfrm>
          <a:prstGeom prst="ellipse">
            <a:avLst/>
          </a:prstGeom>
          <a:solidFill>
            <a:srgbClr val="AAB2D6"/>
          </a:solidFill>
          <a:ln w="12700">
            <a:solidFill>
              <a:srgbClr val="4E4E4E"/>
            </a:solidFill>
            <a:round/>
            <a:headEnd/>
            <a:tailEnd/>
          </a:ln>
        </p:spPr>
        <p:txBody>
          <a:bodyPr wrap="none" lIns="130046" tIns="65023" rIns="130046" bIns="65023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6395145" y="8551360"/>
            <a:ext cx="641350" cy="544512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130046" tIns="65023" rIns="130046" bIns="65023" anchor="ctr"/>
          <a:lstStyle/>
          <a:p>
            <a:r>
              <a:rPr lang="en-US" altLang="zh-TW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8086576" y="7538244"/>
            <a:ext cx="639762" cy="544513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130046" tIns="65023" rIns="130046" bIns="65023" anchor="ctr"/>
          <a:lstStyle/>
          <a:p>
            <a:r>
              <a:rPr lang="en-US" altLang="zh-TW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522" name="Line 16"/>
          <p:cNvSpPr>
            <a:spLocks noChangeShapeType="1"/>
          </p:cNvSpPr>
          <p:nvPr/>
        </p:nvSpPr>
        <p:spPr bwMode="auto">
          <a:xfrm>
            <a:off x="5567362" y="3256360"/>
            <a:ext cx="1422400" cy="26987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130046" tIns="65023" rIns="130046" bIns="65023"/>
          <a:lstStyle/>
          <a:p>
            <a:endParaRPr lang="zh-TW" altLang="en-US"/>
          </a:p>
        </p:txBody>
      </p:sp>
      <p:sp>
        <p:nvSpPr>
          <p:cNvPr id="64523" name="內容版面配置區 2"/>
          <p:cNvSpPr txBox="1">
            <a:spLocks/>
          </p:cNvSpPr>
          <p:nvPr/>
        </p:nvSpPr>
        <p:spPr bwMode="auto">
          <a:xfrm>
            <a:off x="7642224" y="3436421"/>
            <a:ext cx="4175125" cy="1427162"/>
          </a:xfrm>
          <a:prstGeom prst="rect">
            <a:avLst/>
          </a:prstGeom>
          <a:solidFill>
            <a:srgbClr val="CC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65023" rIns="0" bIns="65023"/>
          <a:lstStyle>
            <a:lvl1pPr marL="190500" indent="-1905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633413" indent="-34607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altLang="zh-TW" sz="2800" b="1" dirty="0">
                <a:solidFill>
                  <a:schemeClr val="tx1"/>
                </a:solidFill>
                <a:latin typeface="Arial" charset="0"/>
              </a:rPr>
              <a:t>	      </a:t>
            </a:r>
            <a:r>
              <a:rPr lang="en-US" altLang="zh-TW" b="1" dirty="0">
                <a:solidFill>
                  <a:schemeClr val="tx1"/>
                </a:solidFill>
                <a:latin typeface="Arial" charset="0"/>
              </a:rPr>
              <a:t>Worker threads</a:t>
            </a:r>
          </a:p>
          <a:p>
            <a:pPr lvl="1">
              <a:spcBef>
                <a:spcPct val="20000"/>
              </a:spcBef>
              <a:buClr>
                <a:schemeClr val="accent1">
                  <a:lumMod val="40000"/>
                  <a:lumOff val="60000"/>
                </a:schemeClr>
              </a:buClr>
              <a:buFont typeface="Arial" charset="0"/>
              <a:buAutoNum type="arabicPeriod"/>
            </a:pPr>
            <a:r>
              <a:rPr lang="en-US" altLang="zh-TW" sz="23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</a:rPr>
              <a:t>Perform thread function</a:t>
            </a:r>
          </a:p>
          <a:p>
            <a:pPr lvl="1">
              <a:spcBef>
                <a:spcPct val="20000"/>
              </a:spcBef>
              <a:buClr>
                <a:schemeClr val="accent1">
                  <a:lumMod val="40000"/>
                  <a:lumOff val="60000"/>
                </a:schemeClr>
              </a:buClr>
              <a:buFont typeface="Arial" charset="0"/>
              <a:buAutoNum type="arabicPeriod"/>
            </a:pPr>
            <a:r>
              <a:rPr lang="en-US" altLang="zh-TW" sz="23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</a:rPr>
              <a:t>Termination of itself</a:t>
            </a:r>
          </a:p>
        </p:txBody>
      </p:sp>
      <p:sp>
        <p:nvSpPr>
          <p:cNvPr id="64524" name="內容版面配置區 2"/>
          <p:cNvSpPr txBox="1">
            <a:spLocks/>
          </p:cNvSpPr>
          <p:nvPr/>
        </p:nvSpPr>
        <p:spPr bwMode="auto">
          <a:xfrm>
            <a:off x="7367587" y="3311008"/>
            <a:ext cx="4173537" cy="1425575"/>
          </a:xfrm>
          <a:prstGeom prst="rect">
            <a:avLst/>
          </a:prstGeom>
          <a:solidFill>
            <a:srgbClr val="CC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65023" rIns="0" bIns="65023"/>
          <a:lstStyle>
            <a:lvl1pPr marL="190500" indent="-1905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633413" indent="-34607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altLang="zh-TW" sz="2800" b="1" dirty="0">
                <a:solidFill>
                  <a:schemeClr val="tx1"/>
                </a:solidFill>
                <a:latin typeface="Arial" charset="0"/>
              </a:rPr>
              <a:t>	      </a:t>
            </a:r>
            <a:r>
              <a:rPr lang="en-US" altLang="zh-TW" b="1" dirty="0">
                <a:solidFill>
                  <a:schemeClr val="tx1"/>
                </a:solidFill>
                <a:latin typeface="Arial" charset="0"/>
              </a:rPr>
              <a:t>Worker </a:t>
            </a:r>
            <a:r>
              <a:rPr lang="en-US" altLang="zh-TW" b="1" dirty="0" smtClean="0">
                <a:solidFill>
                  <a:schemeClr val="tx1"/>
                </a:solidFill>
                <a:latin typeface="Arial" charset="0"/>
              </a:rPr>
              <a:t>threads</a:t>
            </a:r>
            <a:endParaRPr lang="en-US" altLang="zh-TW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4525" name="內容版面配置區 2"/>
          <p:cNvSpPr txBox="1">
            <a:spLocks/>
          </p:cNvSpPr>
          <p:nvPr/>
        </p:nvSpPr>
        <p:spPr bwMode="auto">
          <a:xfrm>
            <a:off x="7105649" y="3169721"/>
            <a:ext cx="4173538" cy="1427162"/>
          </a:xfrm>
          <a:prstGeom prst="rect">
            <a:avLst/>
          </a:prstGeom>
          <a:solidFill>
            <a:srgbClr val="CC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65023" rIns="0" bIns="65023"/>
          <a:lstStyle>
            <a:lvl1pPr marL="190500" indent="-1905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1pPr>
            <a:lvl2pPr marL="633413" indent="-346075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新細明體" charset="-120"/>
                <a:sym typeface="Helvetica Neue Light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altLang="zh-TW" b="1" dirty="0" smtClean="0">
                <a:solidFill>
                  <a:schemeClr val="tx1"/>
                </a:solidFill>
                <a:latin typeface="Arial" charset="0"/>
              </a:rPr>
              <a:t>Worker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altLang="zh-TW" b="1" dirty="0" smtClean="0">
                <a:solidFill>
                  <a:schemeClr val="tx1"/>
                </a:solidFill>
                <a:latin typeface="Arial" charset="0"/>
              </a:rPr>
              <a:t>threads</a:t>
            </a:r>
            <a:endParaRPr lang="en-US" altLang="zh-TW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4526" name="Line 21"/>
          <p:cNvSpPr>
            <a:spLocks noChangeShapeType="1"/>
          </p:cNvSpPr>
          <p:nvPr/>
        </p:nvSpPr>
        <p:spPr bwMode="auto">
          <a:xfrm flipH="1">
            <a:off x="5481637" y="4491161"/>
            <a:ext cx="1530350" cy="366713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130046" tIns="65023" rIns="130046" bIns="65023"/>
          <a:lstStyle/>
          <a:p>
            <a:endParaRPr lang="zh-TW" altLang="en-US"/>
          </a:p>
        </p:txBody>
      </p:sp>
      <p:sp>
        <p:nvSpPr>
          <p:cNvPr id="64527" name="Line 22"/>
          <p:cNvSpPr>
            <a:spLocks noChangeShapeType="1"/>
          </p:cNvSpPr>
          <p:nvPr/>
        </p:nvSpPr>
        <p:spPr bwMode="auto">
          <a:xfrm>
            <a:off x="5711824" y="3359547"/>
            <a:ext cx="1422400" cy="271463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130046" tIns="65023" rIns="130046" bIns="65023"/>
          <a:lstStyle/>
          <a:p>
            <a:endParaRPr lang="zh-TW" altLang="en-US"/>
          </a:p>
        </p:txBody>
      </p:sp>
      <p:sp>
        <p:nvSpPr>
          <p:cNvPr id="64528" name="Line 23"/>
          <p:cNvSpPr>
            <a:spLocks noChangeShapeType="1"/>
          </p:cNvSpPr>
          <p:nvPr/>
        </p:nvSpPr>
        <p:spPr bwMode="auto">
          <a:xfrm>
            <a:off x="5861049" y="3454797"/>
            <a:ext cx="1422400" cy="26987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130046" tIns="65023" rIns="130046" bIns="65023"/>
          <a:lstStyle/>
          <a:p>
            <a:endParaRPr lang="zh-TW" altLang="en-US"/>
          </a:p>
        </p:txBody>
      </p:sp>
      <p:sp>
        <p:nvSpPr>
          <p:cNvPr id="64529" name="Line 24"/>
          <p:cNvSpPr>
            <a:spLocks noChangeShapeType="1"/>
          </p:cNvSpPr>
          <p:nvPr/>
        </p:nvSpPr>
        <p:spPr bwMode="auto">
          <a:xfrm flipH="1">
            <a:off x="5653087" y="4608636"/>
            <a:ext cx="1666875" cy="32543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130046" tIns="65023" rIns="130046" bIns="65023"/>
          <a:lstStyle/>
          <a:p>
            <a:endParaRPr lang="zh-TW" altLang="en-US"/>
          </a:p>
        </p:txBody>
      </p:sp>
      <p:sp>
        <p:nvSpPr>
          <p:cNvPr id="64530" name="Line 25"/>
          <p:cNvSpPr>
            <a:spLocks noChangeShapeType="1"/>
          </p:cNvSpPr>
          <p:nvPr/>
        </p:nvSpPr>
        <p:spPr bwMode="auto">
          <a:xfrm flipH="1">
            <a:off x="5770562" y="4767386"/>
            <a:ext cx="1870075" cy="32543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130046" tIns="65023" rIns="130046" bIns="65023"/>
          <a:lstStyle/>
          <a:p>
            <a:endParaRPr lang="zh-TW" altLang="en-US"/>
          </a:p>
        </p:txBody>
      </p:sp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9101410" y="6703219"/>
            <a:ext cx="641350" cy="542925"/>
          </a:xfrm>
          <a:prstGeom prst="ellipse">
            <a:avLst/>
          </a:prstGeom>
          <a:solidFill>
            <a:srgbClr val="AAB2D6"/>
          </a:solidFill>
          <a:ln w="12700">
            <a:solidFill>
              <a:srgbClr val="4E4E4E"/>
            </a:solidFill>
            <a:round/>
            <a:headEnd/>
            <a:tailEnd/>
          </a:ln>
        </p:spPr>
        <p:txBody>
          <a:bodyPr wrap="none" lIns="130046" tIns="65023" rIns="130046" bIns="65023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2297045" y="6532984"/>
            <a:ext cx="641350" cy="542925"/>
          </a:xfrm>
          <a:prstGeom prst="ellipse">
            <a:avLst/>
          </a:prstGeom>
          <a:solidFill>
            <a:srgbClr val="AAB2D6"/>
          </a:solidFill>
          <a:ln w="12700">
            <a:solidFill>
              <a:srgbClr val="4E4E4E"/>
            </a:solidFill>
            <a:round/>
            <a:headEnd/>
            <a:tailEnd/>
          </a:ln>
        </p:spPr>
        <p:txBody>
          <a:bodyPr wrap="none" lIns="130046" tIns="65023" rIns="130046" bIns="65023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1"/>
          <p:cNvSpPr txBox="1">
            <a:spLocks noChangeArrowheads="1"/>
          </p:cNvSpPr>
          <p:nvPr/>
        </p:nvSpPr>
        <p:spPr bwMode="auto">
          <a:xfrm>
            <a:off x="644525" y="733425"/>
            <a:ext cx="11787188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6600" dirty="0"/>
              <a:t>Master-Worker Model</a:t>
            </a:r>
            <a:endParaRPr lang="en-US" altLang="zh-TW" sz="6600" dirty="0">
              <a:ea typeface="新細明體" pitchFamily="18" charset="-120"/>
            </a:endParaRPr>
          </a:p>
        </p:txBody>
      </p:sp>
      <p:pic>
        <p:nvPicPr>
          <p:cNvPr id="25" name="Picture 2" descr="C:\Users\Medicine\Desktop\214112748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05647" y="3256360"/>
            <a:ext cx="1350964" cy="13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1212849" y="6048672"/>
            <a:ext cx="1997075" cy="87044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rPr>
              <a:t>Master</a:t>
            </a:r>
          </a:p>
          <a:p>
            <a:pPr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smtClean="0">
                <a:solidFill>
                  <a:srgbClr val="FFFFFF"/>
                </a:solidFill>
                <a:latin typeface="Helvetica Light" charset="0"/>
              </a:rPr>
              <a:t>Thread</a:t>
            </a:r>
            <a:endParaRPr kumimoji="0" lang="zh-TW" altLang="en-US" sz="2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Helvetica Light" charset="0"/>
              <a:sym typeface="Helvetica Light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275521" y="7538244"/>
            <a:ext cx="1997075" cy="87044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rPr>
              <a:t>Worker</a:t>
            </a:r>
          </a:p>
          <a:p>
            <a:pPr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smtClean="0">
                <a:solidFill>
                  <a:srgbClr val="FFFFFF"/>
                </a:solidFill>
                <a:latin typeface="Helvetica Light" charset="0"/>
              </a:rPr>
              <a:t>Thread</a:t>
            </a:r>
            <a:endParaRPr kumimoji="0" lang="zh-TW" altLang="en-US" sz="2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Helvetica Light" charset="0"/>
              <a:sym typeface="Helvetica Light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4275521" y="8551360"/>
            <a:ext cx="1997075" cy="87044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Helvetica Light" charset="0"/>
                <a:sym typeface="Helvetica Light" charset="0"/>
              </a:rPr>
              <a:t>Worker</a:t>
            </a:r>
          </a:p>
          <a:p>
            <a:pPr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smtClean="0">
                <a:solidFill>
                  <a:srgbClr val="FFFFFF"/>
                </a:solidFill>
                <a:latin typeface="Helvetica Light" charset="0"/>
              </a:rPr>
              <a:t>Thread</a:t>
            </a:r>
            <a:endParaRPr kumimoji="0" lang="zh-TW" altLang="en-US" sz="2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Helvetica Light" charset="0"/>
              <a:sym typeface="Helvetica Light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996419" y="6190027"/>
            <a:ext cx="2599704" cy="43693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Light" charset="0"/>
                <a:sym typeface="Helvetica Light" charset="0"/>
              </a:rPr>
              <a:t>pthread_creatre()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elvetica Light" charset="0"/>
              <a:sym typeface="Helvetica Light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516919" y="6190027"/>
            <a:ext cx="2599704" cy="43693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Helvetica Light" charset="0"/>
                <a:sym typeface="Helvetica Light" charset="0"/>
              </a:rPr>
              <a:t>pthread_join</a:t>
            </a: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Light" charset="0"/>
                <a:sym typeface="Helvetica Light" charset="0"/>
              </a:rPr>
              <a:t>()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elvetica Light" charset="0"/>
              <a:sym typeface="Helvetica Light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8516919" y="8190222"/>
            <a:ext cx="2599704" cy="43693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Helvetica Light" charset="0"/>
                <a:sym typeface="Helvetica Light" charset="0"/>
              </a:rPr>
              <a:t>pthread_exit</a:t>
            </a: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Light" charset="0"/>
                <a:sym typeface="Helvetica Light" charset="0"/>
              </a:rPr>
              <a:t>()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elvetica Light" charset="0"/>
              <a:sym typeface="Helvetica Light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37271" y="9125272"/>
            <a:ext cx="144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Do Work</a:t>
            </a:r>
            <a:endParaRPr lang="zh-TW" altLang="en-US" sz="2400" b="1" dirty="0"/>
          </a:p>
        </p:txBody>
      </p:sp>
      <p:cxnSp>
        <p:nvCxnSpPr>
          <p:cNvPr id="10" name="直線單箭頭接點 9"/>
          <p:cNvCxnSpPr>
            <a:stCxn id="3" idx="3"/>
            <a:endCxn id="31" idx="1"/>
          </p:cNvCxnSpPr>
          <p:nvPr/>
        </p:nvCxnSpPr>
        <p:spPr bwMode="auto">
          <a:xfrm>
            <a:off x="6596123" y="6408496"/>
            <a:ext cx="19207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 bwMode="auto">
          <a:xfrm>
            <a:off x="11116623" y="6408495"/>
            <a:ext cx="1578465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endCxn id="3" idx="1"/>
          </p:cNvCxnSpPr>
          <p:nvPr/>
        </p:nvCxnSpPr>
        <p:spPr bwMode="auto">
          <a:xfrm>
            <a:off x="3209924" y="6408496"/>
            <a:ext cx="78649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" idx="2"/>
          </p:cNvCxnSpPr>
          <p:nvPr/>
        </p:nvCxnSpPr>
        <p:spPr bwMode="auto">
          <a:xfrm>
            <a:off x="5296271" y="6626964"/>
            <a:ext cx="0" cy="911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endCxn id="32" idx="1"/>
          </p:cNvCxnSpPr>
          <p:nvPr/>
        </p:nvCxnSpPr>
        <p:spPr bwMode="auto">
          <a:xfrm>
            <a:off x="6734428" y="8408691"/>
            <a:ext cx="178249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32" idx="0"/>
            <a:endCxn id="31" idx="2"/>
          </p:cNvCxnSpPr>
          <p:nvPr/>
        </p:nvCxnSpPr>
        <p:spPr bwMode="auto">
          <a:xfrm flipV="1">
            <a:off x="9816771" y="6626964"/>
            <a:ext cx="0" cy="1563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Picture 2" descr="C:\Users\Medicine\Desktop\214112748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3922" y="7447984"/>
            <a:ext cx="1050965" cy="105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Medicine\Desktop\214112748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09924" y="8461100"/>
            <a:ext cx="1050965" cy="105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Medicine\Desktop\開課\Proj2\asia6064320110711075314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77" y="6888546"/>
            <a:ext cx="1381573" cy="130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Medicine\Desktop\214112748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30" t="27687" r="41841" b="50000"/>
          <a:stretch/>
        </p:blipFill>
        <p:spPr bwMode="auto">
          <a:xfrm flipH="1">
            <a:off x="9958783" y="7692418"/>
            <a:ext cx="576064" cy="39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Medicine\Desktop\214112748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30" t="27687" r="41841" b="50000"/>
          <a:stretch/>
        </p:blipFill>
        <p:spPr bwMode="auto">
          <a:xfrm flipH="1">
            <a:off x="10700152" y="7692418"/>
            <a:ext cx="576064" cy="39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8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6025" y="733425"/>
            <a:ext cx="104648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 smtClean="0"/>
              <a:t>Degree of Parallelism</a:t>
            </a:r>
            <a:endParaRPr lang="en-US" altLang="zh-TW" sz="7200" dirty="0" smtClean="0">
              <a:ea typeface="新細明體" pitchFamily="18" charset="-12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757238" indent="-757238" algn="l">
              <a:lnSpc>
                <a:spcPct val="9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TW" sz="4000" b="1" dirty="0" smtClean="0"/>
              <a:t>How well a program is parallelized</a:t>
            </a:r>
          </a:p>
          <a:p>
            <a:pPr marL="0" indent="0" algn="l">
              <a:lnSpc>
                <a:spcPct val="90000"/>
              </a:lnSpc>
              <a:spcBef>
                <a:spcPts val="2400"/>
              </a:spcBef>
            </a:pPr>
            <a:r>
              <a:rPr lang="en-US" altLang="zh-TW" sz="4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More threads =  Better performance?</a:t>
            </a:r>
          </a:p>
          <a:p>
            <a:pPr marL="571500" indent="-571500" algn="l">
              <a:lnSpc>
                <a:spcPct val="90000"/>
              </a:lnSpc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zh-TW" sz="4000" b="1" dirty="0" smtClean="0">
                <a:solidFill>
                  <a:srgbClr val="FFC000"/>
                </a:solidFill>
              </a:rPr>
              <a:t>Ex: Gray-scale Transfer program</a:t>
            </a:r>
            <a:endParaRPr lang="en-US" altLang="zh-TW" sz="4000" dirty="0">
              <a:solidFill>
                <a:srgbClr val="FFC000"/>
              </a:solidFill>
            </a:endParaRPr>
          </a:p>
        </p:txBody>
      </p:sp>
      <p:pic>
        <p:nvPicPr>
          <p:cNvPr id="9" name="Picture 2" descr="C:\Users\Medicine\Desktop\214112748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63873" y="5092824"/>
            <a:ext cx="2926359" cy="29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Medicine\Desktop\214112748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63873" y="5982889"/>
            <a:ext cx="2926359" cy="29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Medicine\Desktop\214112748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52704" y="4228728"/>
            <a:ext cx="2926359" cy="29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Medicine\Desktop\214112748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52705" y="5092824"/>
            <a:ext cx="2926359" cy="29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Medicine\Desktop\214112748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52705" y="5982889"/>
            <a:ext cx="2926359" cy="29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Medicine\Desktop\214112748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52705" y="6862519"/>
            <a:ext cx="2926359" cy="29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6312345" y="6093549"/>
            <a:ext cx="1981183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TW" sz="7800" b="1" cap="all" spc="0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V.S.</a:t>
            </a:r>
            <a:endParaRPr lang="zh-TW" altLang="en-US" sz="7800" b="1" cap="all" spc="0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4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6024" y="733425"/>
            <a:ext cx="106869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 smtClean="0"/>
              <a:t>Degree of Parallelism(1/4)</a:t>
            </a:r>
            <a:endParaRPr lang="en-US" altLang="zh-TW" sz="7200" dirty="0" smtClean="0">
              <a:ea typeface="新細明體" pitchFamily="18" charset="-12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25736" y="2662238"/>
            <a:ext cx="12169352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indent="0" algn="l">
              <a:lnSpc>
                <a:spcPct val="90000"/>
              </a:lnSpc>
              <a:spcBef>
                <a:spcPts val="1200"/>
              </a:spcBef>
            </a:pPr>
            <a:r>
              <a:rPr lang="en-US" altLang="zh-TW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many cores does this computer might have?</a:t>
            </a:r>
            <a:endParaRPr lang="en-US" altLang="zh-TW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" name="圖表 1"/>
          <p:cNvGraphicFramePr/>
          <p:nvPr>
            <p:extLst>
              <p:ext uri="{D42A27DB-BD31-4B8C-83A1-F6EECF244321}">
                <p14:modId xmlns:p14="http://schemas.microsoft.com/office/powerpoint/2010/main" val="252332818"/>
              </p:ext>
            </p:extLst>
          </p:nvPr>
        </p:nvGraphicFramePr>
        <p:xfrm>
          <a:off x="525736" y="3508648"/>
          <a:ext cx="11881320" cy="5868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863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25736" y="2662238"/>
            <a:ext cx="12169352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indent="0" algn="l">
              <a:lnSpc>
                <a:spcPct val="90000"/>
              </a:lnSpc>
              <a:spcBef>
                <a:spcPts val="1200"/>
              </a:spcBef>
            </a:pPr>
            <a:r>
              <a:rPr lang="en-US" altLang="zh-TW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many cores does this computer might have?</a:t>
            </a:r>
            <a:endParaRPr lang="en-US" altLang="zh-TW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" name="圖表 1"/>
          <p:cNvGraphicFramePr/>
          <p:nvPr>
            <p:extLst>
              <p:ext uri="{D42A27DB-BD31-4B8C-83A1-F6EECF244321}">
                <p14:modId xmlns:p14="http://schemas.microsoft.com/office/powerpoint/2010/main" val="1060106097"/>
              </p:ext>
            </p:extLst>
          </p:nvPr>
        </p:nvGraphicFramePr>
        <p:xfrm>
          <a:off x="525736" y="3508648"/>
          <a:ext cx="11881320" cy="5868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1216024" y="733425"/>
            <a:ext cx="106869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 smtClean="0"/>
              <a:t>Degree of Parallelism(2/4)</a:t>
            </a:r>
            <a:endParaRPr lang="en-US" altLang="zh-TW" sz="7200" dirty="0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453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25736" y="2662238"/>
            <a:ext cx="12169352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indent="0" algn="l">
              <a:lnSpc>
                <a:spcPct val="90000"/>
              </a:lnSpc>
              <a:spcBef>
                <a:spcPts val="1200"/>
              </a:spcBef>
            </a:pPr>
            <a:r>
              <a:rPr lang="en-US" altLang="zh-TW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many cores does this computer might have?</a:t>
            </a:r>
            <a:endParaRPr lang="en-US" altLang="zh-TW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" name="圖表 1"/>
          <p:cNvGraphicFramePr/>
          <p:nvPr>
            <p:extLst>
              <p:ext uri="{D42A27DB-BD31-4B8C-83A1-F6EECF244321}">
                <p14:modId xmlns:p14="http://schemas.microsoft.com/office/powerpoint/2010/main" val="4172767209"/>
              </p:ext>
            </p:extLst>
          </p:nvPr>
        </p:nvGraphicFramePr>
        <p:xfrm>
          <a:off x="525736" y="3508648"/>
          <a:ext cx="11881320" cy="5868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1216024" y="733425"/>
            <a:ext cx="106869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 smtClean="0"/>
              <a:t>Degree of Parallelism(3/4)</a:t>
            </a:r>
            <a:endParaRPr lang="en-US" altLang="zh-TW" sz="7200" dirty="0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453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25736" y="2662238"/>
            <a:ext cx="12169352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indent="0" algn="l">
              <a:lnSpc>
                <a:spcPct val="90000"/>
              </a:lnSpc>
              <a:spcBef>
                <a:spcPts val="1200"/>
              </a:spcBef>
            </a:pPr>
            <a:r>
              <a:rPr lang="en-US" altLang="zh-TW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many cores does this computer might have?</a:t>
            </a:r>
            <a:endParaRPr lang="en-US" altLang="zh-TW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" name="圖表 1"/>
          <p:cNvGraphicFramePr/>
          <p:nvPr>
            <p:extLst>
              <p:ext uri="{D42A27DB-BD31-4B8C-83A1-F6EECF244321}">
                <p14:modId xmlns:p14="http://schemas.microsoft.com/office/powerpoint/2010/main" val="3347076482"/>
              </p:ext>
            </p:extLst>
          </p:nvPr>
        </p:nvGraphicFramePr>
        <p:xfrm>
          <a:off x="525736" y="3508648"/>
          <a:ext cx="11881320" cy="5868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1216024" y="733425"/>
            <a:ext cx="106869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 smtClean="0"/>
              <a:t>Degree of Parallelism(4/4)</a:t>
            </a:r>
            <a:endParaRPr lang="en-US" altLang="zh-TW" sz="7200" dirty="0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915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圖表 15"/>
          <p:cNvGraphicFramePr/>
          <p:nvPr>
            <p:extLst>
              <p:ext uri="{D42A27DB-BD31-4B8C-83A1-F6EECF244321}">
                <p14:modId xmlns:p14="http://schemas.microsoft.com/office/powerpoint/2010/main" val="3647454364"/>
              </p:ext>
            </p:extLst>
          </p:nvPr>
        </p:nvGraphicFramePr>
        <p:xfrm>
          <a:off x="216000" y="6048000"/>
          <a:ext cx="57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圖表 16"/>
          <p:cNvGraphicFramePr/>
          <p:nvPr>
            <p:extLst>
              <p:ext uri="{D42A27DB-BD31-4B8C-83A1-F6EECF244321}">
                <p14:modId xmlns:p14="http://schemas.microsoft.com/office/powerpoint/2010/main" val="2812894637"/>
              </p:ext>
            </p:extLst>
          </p:nvPr>
        </p:nvGraphicFramePr>
        <p:xfrm>
          <a:off x="7005600" y="6048000"/>
          <a:ext cx="57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2023634746"/>
              </p:ext>
            </p:extLst>
          </p:nvPr>
        </p:nvGraphicFramePr>
        <p:xfrm>
          <a:off x="7005600" y="2160000"/>
          <a:ext cx="57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圖表 13"/>
          <p:cNvGraphicFramePr/>
          <p:nvPr>
            <p:extLst>
              <p:ext uri="{D42A27DB-BD31-4B8C-83A1-F6EECF244321}">
                <p14:modId xmlns:p14="http://schemas.microsoft.com/office/powerpoint/2010/main" val="3409584653"/>
              </p:ext>
            </p:extLst>
          </p:nvPr>
        </p:nvGraphicFramePr>
        <p:xfrm>
          <a:off x="216000" y="2160000"/>
          <a:ext cx="57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6025" y="733425"/>
            <a:ext cx="104648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TW" sz="7200" dirty="0" smtClean="0"/>
              <a:t>What’s the differences?</a:t>
            </a:r>
            <a:endParaRPr lang="en-US" altLang="zh-TW" sz="7200" dirty="0" smtClean="0">
              <a:ea typeface="新細明體" pitchFamily="18" charset="-120"/>
            </a:endParaRPr>
          </a:p>
        </p:txBody>
      </p:sp>
      <p:pic>
        <p:nvPicPr>
          <p:cNvPr id="10" name="Picture 2" descr="C:\Users\Medicine\Desktop\開課\Proj2\20111225456901066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056" y="4948808"/>
            <a:ext cx="2154738" cy="21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371056" y="2615516"/>
            <a:ext cx="45557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2191032" y="2615516"/>
            <a:ext cx="45557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972750" y="6764992"/>
            <a:ext cx="167385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0.0625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694589" y="6764992"/>
            <a:ext cx="11320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0.25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72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5" y="733425"/>
            <a:ext cx="11787188" cy="1238250"/>
          </a:xfrm>
        </p:spPr>
        <p:txBody>
          <a:bodyPr/>
          <a:lstStyle/>
          <a:p>
            <a:pPr eaLnBrk="1"/>
            <a:r>
              <a:rPr lang="en-US" altLang="zh-TW" sz="7000" dirty="0" smtClean="0">
                <a:ea typeface="新細明體" pitchFamily="18" charset="-120"/>
              </a:rPr>
              <a:t>Why is </a:t>
            </a:r>
            <a:r>
              <a:rPr lang="en-US" altLang="zh-TW" sz="7000" dirty="0">
                <a:ea typeface="新細明體" pitchFamily="18" charset="-120"/>
              </a:rPr>
              <a:t>M</a:t>
            </a:r>
            <a:r>
              <a:rPr lang="en-US" altLang="zh-TW" sz="7000" dirty="0" smtClean="0">
                <a:ea typeface="新細明體" pitchFamily="18" charset="-120"/>
              </a:rPr>
              <a:t>ulti-tasking?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One man power is not enough</a:t>
            </a:r>
          </a:p>
          <a:p>
            <a:pPr marL="381000" indent="-381000" eaLnBrk="1"/>
            <a:r>
              <a:rPr lang="en-US" altLang="zh-TW" dirty="0">
                <a:ea typeface="新細明體" pitchFamily="18" charset="-120"/>
              </a:rPr>
              <a:t>Unity is </a:t>
            </a:r>
            <a:r>
              <a:rPr lang="en-US" altLang="zh-TW" dirty="0" smtClean="0">
                <a:ea typeface="新細明體" pitchFamily="18" charset="-120"/>
              </a:rPr>
              <a:t>strength!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Moore’s Law goes to the end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CPU is multi-cores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GPU is multi-cores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FPGA is parallel</a:t>
            </a:r>
          </a:p>
        </p:txBody>
      </p:sp>
    </p:spTree>
    <p:extLst>
      <p:ext uri="{BB962C8B-B14F-4D97-AF65-F5344CB8AC3E}">
        <p14:creationId xmlns:p14="http://schemas.microsoft.com/office/powerpoint/2010/main" val="33920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188" y="3868738"/>
            <a:ext cx="10464800" cy="1277937"/>
          </a:xfrm>
        </p:spPr>
        <p:txBody>
          <a:bodyPr/>
          <a:lstStyle/>
          <a:p>
            <a:pPr eaLnBrk="1"/>
            <a:r>
              <a:rPr lang="en-US" altLang="zh-TW" smtClean="0">
                <a:ea typeface="新細明體" pitchFamily="18" charset="-120"/>
              </a:rPr>
              <a:t>Vtune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188" y="5249863"/>
            <a:ext cx="10464800" cy="1130300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buFontTx/>
              <a:buNone/>
            </a:pPr>
            <a:r>
              <a:rPr lang="en-US" altLang="zh-TW" sz="3200" smtClean="0">
                <a:ea typeface="新細明體" pitchFamily="18" charset="-120"/>
              </a:rPr>
              <a:t>Installation</a:t>
            </a:r>
            <a:endParaRPr lang="zh-TW" altLang="zh-TW" sz="3200" smtClean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20034037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0170" y="947710"/>
            <a:ext cx="12154297" cy="5000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6025" y="6591300"/>
            <a:ext cx="10464800" cy="1277938"/>
          </a:xfrm>
        </p:spPr>
        <p:txBody>
          <a:bodyPr/>
          <a:lstStyle/>
          <a:p>
            <a:pPr eaLnBrk="1"/>
            <a:r>
              <a:rPr lang="en-US" altLang="zh-TW" smtClean="0">
                <a:ea typeface="新細明體" pitchFamily="18" charset="-120"/>
              </a:rPr>
              <a:t>Download Full Version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20034037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922" y="947710"/>
            <a:ext cx="11728884" cy="4643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001713" y="6591300"/>
            <a:ext cx="10858500" cy="1277938"/>
          </a:xfrm>
        </p:spPr>
        <p:txBody>
          <a:bodyPr/>
          <a:lstStyle/>
          <a:p>
            <a:pPr eaLnBrk="1"/>
            <a:r>
              <a:rPr lang="en-US" altLang="zh-TW" smtClean="0">
                <a:ea typeface="新細明體" pitchFamily="18" charset="-120"/>
              </a:rPr>
              <a:t>Only e-mail is important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20034037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32" y="876272"/>
            <a:ext cx="12305714" cy="5000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001713" y="6591300"/>
            <a:ext cx="10858500" cy="1277938"/>
          </a:xfrm>
        </p:spPr>
        <p:txBody>
          <a:bodyPr/>
          <a:lstStyle/>
          <a:p>
            <a:pPr eaLnBrk="1"/>
            <a:endParaRPr lang="en-US" altLang="zh-TW" smtClean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20034037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484" y="876272"/>
            <a:ext cx="12063995" cy="5143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001713" y="6591300"/>
            <a:ext cx="10858500" cy="1277938"/>
          </a:xfrm>
        </p:spPr>
        <p:txBody>
          <a:bodyPr/>
          <a:lstStyle/>
          <a:p>
            <a:pPr eaLnBrk="1"/>
            <a:r>
              <a:rPr lang="en-US" altLang="zh-TW" smtClean="0">
                <a:ea typeface="新細明體" pitchFamily="18" charset="-120"/>
              </a:rPr>
              <a:t>Download link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20034037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0169" y="876272"/>
            <a:ext cx="12215899" cy="4955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001713" y="6591300"/>
            <a:ext cx="10858500" cy="1277938"/>
          </a:xfrm>
        </p:spPr>
        <p:txBody>
          <a:bodyPr/>
          <a:lstStyle/>
          <a:p>
            <a:pPr eaLnBrk="1"/>
            <a:r>
              <a:rPr lang="en-US" altLang="zh-TW" smtClean="0">
                <a:ea typeface="新細明體" pitchFamily="18" charset="-120"/>
              </a:rPr>
              <a:t>Get your code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20034037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608" y="947710"/>
            <a:ext cx="12063994" cy="4786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001713" y="6591300"/>
            <a:ext cx="10858500" cy="1277938"/>
          </a:xfrm>
        </p:spPr>
        <p:txBody>
          <a:bodyPr/>
          <a:lstStyle/>
          <a:p>
            <a:pPr eaLnBrk="1"/>
            <a:r>
              <a:rPr lang="en-US" altLang="zh-TW" smtClean="0">
                <a:ea typeface="新細明體" pitchFamily="18" charset="-120"/>
              </a:rPr>
              <a:t>2013 Update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6350" y="3868738"/>
            <a:ext cx="10464800" cy="1277937"/>
          </a:xfrm>
        </p:spPr>
        <p:txBody>
          <a:bodyPr/>
          <a:lstStyle/>
          <a:p>
            <a:pPr eaLnBrk="1"/>
            <a:r>
              <a:rPr lang="en-US" altLang="zh-TW" smtClean="0">
                <a:ea typeface="新細明體" pitchFamily="18" charset="-120"/>
              </a:rPr>
              <a:t>Vtune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188" y="5235575"/>
            <a:ext cx="10464800" cy="1130300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buFontTx/>
              <a:buNone/>
            </a:pPr>
            <a:r>
              <a:rPr lang="en-US" altLang="zh-TW" sz="3200" smtClean="0">
                <a:ea typeface="新細明體" pitchFamily="18" charset="-120"/>
              </a:rPr>
              <a:t>Tutorial</a:t>
            </a:r>
            <a:endParaRPr lang="zh-TW" altLang="zh-TW" sz="3200" smtClean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44525" y="733425"/>
            <a:ext cx="11787188" cy="1238250"/>
          </a:xfrm>
        </p:spPr>
        <p:txBody>
          <a:bodyPr/>
          <a:lstStyle/>
          <a:p>
            <a:pPr eaLnBrk="1"/>
            <a:r>
              <a:rPr lang="en-US" altLang="zh-TW" sz="7000" smtClean="0">
                <a:ea typeface="新細明體" pitchFamily="18" charset="-120"/>
              </a:rPr>
              <a:t>Intel® VTune™  Advisor XE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 marL="381000" indent="-381000" eaLnBrk="1"/>
            <a:r>
              <a:rPr lang="en-US" altLang="zh-TW" sz="4000" dirty="0" smtClean="0">
                <a:ea typeface="新細明體" pitchFamily="18" charset="-120"/>
              </a:rPr>
              <a:t>Tell how much parallelism could be.</a:t>
            </a:r>
          </a:p>
          <a:p>
            <a:pPr marL="381000" indent="-381000" eaLnBrk="1"/>
            <a:r>
              <a:rPr lang="en-US" altLang="zh-TW" sz="4000" dirty="0" smtClean="0">
                <a:ea typeface="新細明體" pitchFamily="18" charset="-120"/>
              </a:rPr>
              <a:t>Testing program by steps.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5" y="733425"/>
            <a:ext cx="11787188" cy="1238250"/>
          </a:xfrm>
        </p:spPr>
        <p:txBody>
          <a:bodyPr/>
          <a:lstStyle/>
          <a:p>
            <a:pPr eaLnBrk="1"/>
            <a:r>
              <a:rPr lang="en-US" altLang="zh-TW" sz="7000" smtClean="0">
                <a:ea typeface="新細明體" pitchFamily="18" charset="-120"/>
              </a:rPr>
              <a:t>Intel® VTune™  Inspector XE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 marL="381000" indent="-381000" eaLnBrk="1"/>
            <a:r>
              <a:rPr lang="en-US" altLang="zh-TW" sz="4000" dirty="0" smtClean="0">
                <a:ea typeface="新細明體" pitchFamily="18" charset="-120"/>
              </a:rPr>
              <a:t>Locate bugs in your multi-threaded programs. </a:t>
            </a:r>
          </a:p>
          <a:p>
            <a:pPr marL="381000" indent="-381000" eaLnBrk="1"/>
            <a:r>
              <a:rPr lang="en-US" altLang="zh-TW" sz="4000" dirty="0" smtClean="0">
                <a:ea typeface="新細明體" pitchFamily="18" charset="-120"/>
              </a:rPr>
              <a:t>Finding data race conditions.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Leakage and Memory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4" y="733425"/>
            <a:ext cx="11906547" cy="1238250"/>
          </a:xfrm>
        </p:spPr>
        <p:txBody>
          <a:bodyPr/>
          <a:lstStyle/>
          <a:p>
            <a:pPr eaLnBrk="1"/>
            <a:r>
              <a:rPr lang="en-US" altLang="zh-TW" sz="7000" dirty="0" smtClean="0">
                <a:ea typeface="新細明體" pitchFamily="18" charset="-120"/>
              </a:rPr>
              <a:t>Parallelism is Creating Slaves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Counters in supermarket 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Counters V.S. Cores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Shopping car V.S. Tasks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4953333" y="9372942"/>
            <a:ext cx="8092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hlinkClick r:id="rId3"/>
              </a:rPr>
              <a:t>YU </a:t>
            </a:r>
            <a:r>
              <a:rPr lang="en-US" altLang="zh-TW" sz="2000" dirty="0" smtClean="0">
                <a:hlinkClick r:id="rId3"/>
              </a:rPr>
              <a:t>CHIH-WEI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hlinkClick r:id="rId4"/>
              </a:rPr>
              <a:t>http</a:t>
            </a:r>
            <a:r>
              <a:rPr lang="en-US" altLang="zh-TW" sz="2000" dirty="0">
                <a:hlinkClick r:id="rId4"/>
              </a:rPr>
              <a:t>://www.flickr.com/photos/shakingwave/5602830273/</a:t>
            </a:r>
            <a:endParaRPr lang="zh-TW" altLang="en-US" sz="2000" dirty="0"/>
          </a:p>
        </p:txBody>
      </p:sp>
      <p:pic>
        <p:nvPicPr>
          <p:cNvPr id="2050" name="Picture 2" descr="C:\Users\Medicine\Downloads\5602830273_f77609f0ae_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72" y="5469196"/>
            <a:ext cx="5854328" cy="390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ine\Desktop\開課\Proj2\asia606432011071107531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" y="5552678"/>
            <a:ext cx="4462390" cy="420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741760" y="5552678"/>
            <a:ext cx="5951825" cy="4200922"/>
            <a:chOff x="741760" y="5552678"/>
            <a:chExt cx="5951825" cy="4200922"/>
          </a:xfrm>
        </p:grpSpPr>
        <p:pic>
          <p:nvPicPr>
            <p:cNvPr id="7" name="Picture 3" descr="C:\Users\Medicine\Desktop\開課\Proj2\asia6064320110711075314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760" y="5552678"/>
              <a:ext cx="4462390" cy="4200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Medicine\Desktop\開課\Proj2\asia6064320110711075314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848" y="5552678"/>
              <a:ext cx="4462390" cy="4200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Medicine\Desktop\開課\Proj2\asia6064320110711075314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1195" y="5552678"/>
              <a:ext cx="4462390" cy="4200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文字方塊 16"/>
          <p:cNvSpPr txBox="1"/>
          <p:nvPr/>
        </p:nvSpPr>
        <p:spPr>
          <a:xfrm>
            <a:off x="186" y="9353490"/>
            <a:ext cx="2746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hlinkClick r:id="rId7"/>
              </a:rPr>
              <a:t>http://www.asiatu.com/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046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5" y="733425"/>
            <a:ext cx="11787188" cy="1238250"/>
          </a:xfrm>
        </p:spPr>
        <p:txBody>
          <a:bodyPr/>
          <a:lstStyle/>
          <a:p>
            <a:pPr eaLnBrk="1"/>
            <a:r>
              <a:rPr lang="en-US" altLang="zh-TW" sz="7000" smtClean="0">
                <a:ea typeface="新細明體" pitchFamily="18" charset="-120"/>
              </a:rPr>
              <a:t>Intel® VTune™  Amplifier XE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01725" y="2662238"/>
            <a:ext cx="10801350" cy="6715125"/>
          </a:xfrm>
        </p:spPr>
        <p:txBody>
          <a:bodyPr/>
          <a:lstStyle/>
          <a:p>
            <a:pPr marL="381000" indent="-381000" eaLnBrk="1"/>
            <a:r>
              <a:rPr lang="en-US" altLang="zh-TW" sz="4000" dirty="0" smtClean="0">
                <a:ea typeface="新細明體" pitchFamily="18" charset="-120"/>
              </a:rPr>
              <a:t>Provides information on code performance.</a:t>
            </a:r>
          </a:p>
          <a:p>
            <a:pPr marL="381000" indent="-381000" eaLnBrk="1"/>
            <a:r>
              <a:rPr lang="en-US" altLang="zh-TW" sz="4000" dirty="0" smtClean="0">
                <a:ea typeface="新細明體" pitchFamily="18" charset="-120"/>
              </a:rPr>
              <a:t>Identify where and how application can benefit from available hardware resources.</a:t>
            </a:r>
          </a:p>
          <a:p>
            <a:pPr marL="381000" indent="-381000" eaLnBrk="1">
              <a:spcBef>
                <a:spcPts val="1200"/>
              </a:spcBef>
            </a:pPr>
            <a:r>
              <a:rPr lang="en-US" altLang="zh-TW" sz="4000" dirty="0" smtClean="0"/>
              <a:t>Target:</a:t>
            </a:r>
          </a:p>
          <a:p>
            <a:pPr marL="1066800" lvl="3" indent="-381000" eaLnBrk="1">
              <a:spcBef>
                <a:spcPts val="1200"/>
              </a:spcBef>
            </a:pPr>
            <a:r>
              <a:rPr lang="en-US" altLang="zh-TW" sz="4000" dirty="0" smtClean="0"/>
              <a:t>The </a:t>
            </a:r>
            <a:r>
              <a:rPr lang="en-US" altLang="zh-TW" sz="4000" dirty="0"/>
              <a:t>most time-consuming </a:t>
            </a:r>
            <a:r>
              <a:rPr lang="en-US" altLang="zh-TW" sz="4000" dirty="0" smtClean="0"/>
              <a:t>functions</a:t>
            </a:r>
          </a:p>
          <a:p>
            <a:pPr marL="1066800" lvl="3" indent="-381000" eaLnBrk="1">
              <a:spcBef>
                <a:spcPts val="1200"/>
              </a:spcBef>
            </a:pPr>
            <a:r>
              <a:rPr lang="en-US" altLang="zh-TW" sz="4000" dirty="0" smtClean="0"/>
              <a:t>Efficient utilization</a:t>
            </a:r>
          </a:p>
          <a:p>
            <a:pPr marL="1066800" lvl="3" indent="-381000" eaLnBrk="1">
              <a:spcBef>
                <a:spcPts val="1200"/>
              </a:spcBef>
            </a:pPr>
            <a:r>
              <a:rPr lang="en-US" altLang="zh-TW" sz="4000" dirty="0"/>
              <a:t>The performance impact </a:t>
            </a:r>
            <a:r>
              <a:rPr lang="en-US" altLang="zh-TW" sz="4000" dirty="0" smtClean="0"/>
              <a:t>on </a:t>
            </a:r>
            <a:r>
              <a:rPr lang="en-US" altLang="zh-TW" sz="4000" dirty="0"/>
              <a:t>different synchronization</a:t>
            </a:r>
          </a:p>
          <a:p>
            <a:pPr marL="1066800" lvl="3" indent="-381000" eaLnBrk="1">
              <a:spcBef>
                <a:spcPts val="1200"/>
              </a:spcBef>
            </a:pPr>
            <a:endParaRPr lang="en-US" altLang="zh-TW" sz="4000" dirty="0" smtClean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76350" y="3868738"/>
            <a:ext cx="10464800" cy="1277937"/>
          </a:xfrm>
        </p:spPr>
        <p:txBody>
          <a:bodyPr/>
          <a:lstStyle/>
          <a:p>
            <a:pPr eaLnBrk="1"/>
            <a:r>
              <a:rPr lang="zh-TW" altLang="en-US" sz="7600" smtClean="0">
                <a:ea typeface="新細明體" pitchFamily="18" charset="-120"/>
              </a:rPr>
              <a:t>使用介紹</a:t>
            </a:r>
            <a:endParaRPr lang="en-US" altLang="zh-TW" sz="7600" smtClean="0">
              <a:ea typeface="新細明體" pitchFamily="18" charset="-120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46188" y="5235575"/>
            <a:ext cx="10464800" cy="1130300"/>
          </a:xfrm>
        </p:spPr>
        <p:txBody>
          <a:bodyPr/>
          <a:lstStyle/>
          <a:p>
            <a:pPr marL="0" indent="0" algn="ctr" eaLnBrk="1">
              <a:buFontTx/>
              <a:buNone/>
            </a:pPr>
            <a:r>
              <a:rPr lang="en-US" altLang="zh-TW" sz="3100" smtClean="0">
                <a:ea typeface="新細明體" pitchFamily="18" charset="-120"/>
              </a:rPr>
              <a:t>Intel® VTune™  Amplifier XE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5" y="733425"/>
            <a:ext cx="11787188" cy="1238250"/>
          </a:xfrm>
        </p:spPr>
        <p:txBody>
          <a:bodyPr/>
          <a:lstStyle/>
          <a:p>
            <a:pPr eaLnBrk="1"/>
            <a:r>
              <a:rPr lang="en-US" altLang="zh-TW" sz="7000" smtClean="0">
                <a:ea typeface="新細明體" pitchFamily="18" charset="-120"/>
              </a:rPr>
              <a:t>Intel® VTune™  Amplifier XE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 marL="381000" indent="-381000" eaLnBrk="1"/>
            <a:r>
              <a:rPr lang="en-US" altLang="zh-TW" sz="4000" smtClean="0">
                <a:ea typeface="新細明體" pitchFamily="18" charset="-120"/>
              </a:rPr>
              <a:t>Locks and Waits</a:t>
            </a:r>
          </a:p>
          <a:p>
            <a:pPr marL="381000" indent="-381000" eaLnBrk="1"/>
            <a:r>
              <a:rPr lang="en-US" altLang="zh-TW" sz="4000" smtClean="0">
                <a:ea typeface="新細明體" pitchFamily="18" charset="-120"/>
              </a:rPr>
              <a:t>Hotsopts</a:t>
            </a:r>
          </a:p>
          <a:p>
            <a:pPr marL="381000" indent="-381000" eaLnBrk="1"/>
            <a:r>
              <a:rPr lang="en-US" altLang="zh-TW" sz="4000" smtClean="0">
                <a:ea typeface="新細明體" pitchFamily="18" charset="-120"/>
              </a:rPr>
              <a:t>Concurrency</a:t>
            </a:r>
          </a:p>
          <a:p>
            <a:pPr marL="381000" indent="-381000" eaLnBrk="1"/>
            <a:endParaRPr lang="zh-TW" altLang="en-US" sz="4000" smtClean="0">
              <a:ea typeface="新細明體" pitchFamily="18" charset="-120"/>
            </a:endParaRPr>
          </a:p>
          <a:p>
            <a:pPr marL="381000" indent="-381000" eaLnBrk="1"/>
            <a:endParaRPr lang="en-US" altLang="zh-TW" sz="4000" smtClean="0">
              <a:ea typeface="新細明體" pitchFamily="18" charset="-120"/>
            </a:endParaRPr>
          </a:p>
          <a:p>
            <a:pPr marL="381000" indent="-381000" eaLnBrk="1"/>
            <a:endParaRPr lang="en-US" altLang="zh-TW" smtClean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5" y="733425"/>
            <a:ext cx="11787188" cy="1238250"/>
          </a:xfrm>
        </p:spPr>
        <p:txBody>
          <a:bodyPr/>
          <a:lstStyle/>
          <a:p>
            <a:pPr eaLnBrk="1"/>
            <a:r>
              <a:rPr lang="en-US" altLang="zh-TW" sz="7000" smtClean="0">
                <a:ea typeface="新細明體" pitchFamily="18" charset="-120"/>
              </a:rPr>
              <a:t>Hotspot Analyze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 marL="381000" indent="-381000" eaLnBrk="1"/>
            <a:r>
              <a:rPr lang="en-US" altLang="zh-TW" sz="4000" smtClean="0">
                <a:ea typeface="新細明體" pitchFamily="18" charset="-120"/>
              </a:rPr>
              <a:t>Identify hotspot.</a:t>
            </a:r>
          </a:p>
          <a:p>
            <a:pPr marL="381000" indent="-381000" eaLnBrk="1"/>
            <a:r>
              <a:rPr lang="en-US" altLang="zh-TW" sz="4000" smtClean="0">
                <a:ea typeface="新細明體" pitchFamily="18" charset="-120"/>
              </a:rPr>
              <a:t>Unlike Lightweight Hotspots, Hotspots collects stack and call tree information.</a:t>
            </a:r>
          </a:p>
          <a:p>
            <a:pPr marL="381000" indent="-381000" eaLnBrk="1"/>
            <a:r>
              <a:rPr lang="en-US" altLang="zh-TW" sz="4000" smtClean="0">
                <a:ea typeface="新細明體" pitchFamily="18" charset="-120"/>
              </a:rPr>
              <a:t>Sample all processes.</a:t>
            </a:r>
          </a:p>
          <a:p>
            <a:pPr marL="381000" indent="-381000" eaLnBrk="1"/>
            <a:endParaRPr lang="en-US" altLang="zh-TW" smtClean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5" y="733425"/>
            <a:ext cx="11787188" cy="1238250"/>
          </a:xfrm>
        </p:spPr>
        <p:txBody>
          <a:bodyPr/>
          <a:lstStyle/>
          <a:p>
            <a:pPr eaLnBrk="1"/>
            <a:r>
              <a:rPr lang="en-US" altLang="zh-TW" sz="7000" smtClean="0">
                <a:ea typeface="新細明體" pitchFamily="18" charset="-120"/>
              </a:rPr>
              <a:t>Concurrency Analyze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 marL="381000" indent="-381000" eaLnBrk="1"/>
            <a:r>
              <a:rPr lang="en-US" altLang="zh-TW" sz="4000" smtClean="0">
                <a:ea typeface="新細明體" pitchFamily="18" charset="-120"/>
              </a:rPr>
              <a:t>Identify CPU usage.</a:t>
            </a:r>
          </a:p>
          <a:p>
            <a:pPr marL="381000" indent="-381000" eaLnBrk="1"/>
            <a:r>
              <a:rPr lang="en-US" altLang="zh-TW" sz="4000" smtClean="0">
                <a:ea typeface="新細明體" pitchFamily="18" charset="-120"/>
              </a:rPr>
              <a:t>Identify where to parallelize.</a:t>
            </a:r>
          </a:p>
          <a:p>
            <a:pPr marL="381000" indent="-381000" eaLnBrk="1"/>
            <a:endParaRPr lang="en-US" altLang="zh-TW" smtClean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5" y="733425"/>
            <a:ext cx="11787188" cy="1238250"/>
          </a:xfrm>
        </p:spPr>
        <p:txBody>
          <a:bodyPr/>
          <a:lstStyle/>
          <a:p>
            <a:pPr eaLnBrk="1"/>
            <a:r>
              <a:rPr lang="en-US" altLang="zh-TW" sz="7000" smtClean="0">
                <a:ea typeface="新細明體" pitchFamily="18" charset="-120"/>
              </a:rPr>
              <a:t>Locks and Waits Analyze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 marL="381000" indent="-381000" eaLnBrk="1"/>
            <a:r>
              <a:rPr lang="en-US" altLang="zh-TW" sz="4000" smtClean="0">
                <a:ea typeface="新細明體" pitchFamily="18" charset="-120"/>
              </a:rPr>
              <a:t>Identify where thread was waiting.</a:t>
            </a:r>
          </a:p>
          <a:p>
            <a:pPr marL="381000" indent="-381000" eaLnBrk="1"/>
            <a:r>
              <a:rPr lang="en-US" altLang="zh-TW" sz="4000" smtClean="0">
                <a:ea typeface="新細明體" pitchFamily="18" charset="-120"/>
              </a:rPr>
              <a:t>Synchronization points.</a:t>
            </a:r>
          </a:p>
          <a:p>
            <a:pPr marL="381000" indent="-381000" eaLnBrk="1"/>
            <a:r>
              <a:rPr lang="en-US" altLang="zh-TW" sz="4000" smtClean="0">
                <a:ea typeface="新細明體" pitchFamily="18" charset="-120"/>
              </a:rPr>
              <a:t>IO operation counts</a:t>
            </a:r>
          </a:p>
          <a:p>
            <a:pPr marL="381000" indent="-381000" eaLnBrk="1"/>
            <a:endParaRPr lang="en-US" altLang="zh-TW" smtClean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2003403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909763"/>
            <a:ext cx="11112500" cy="5922962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2003403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909763"/>
            <a:ext cx="11112500" cy="5922962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2003403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909763"/>
            <a:ext cx="11112500" cy="5922962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2003403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909763"/>
            <a:ext cx="11112500" cy="5922962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453728" y="733425"/>
            <a:ext cx="12169351" cy="1238250"/>
          </a:xfrm>
        </p:spPr>
        <p:txBody>
          <a:bodyPr/>
          <a:lstStyle/>
          <a:p>
            <a:pPr marL="381000" indent="-381000" eaLnBrk="1"/>
            <a:r>
              <a:rPr lang="en-US" altLang="zh-TW" sz="7200" dirty="0" smtClean="0">
                <a:ea typeface="新細明體" pitchFamily="18" charset="-120"/>
              </a:rPr>
              <a:t>It’s NOT Dynamic Enough!</a:t>
            </a:r>
            <a:endParaRPr lang="en-US" altLang="zh-TW" sz="7200" dirty="0">
              <a:ea typeface="新細明體" pitchFamily="18" charset="-120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We need MORE labors!!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Change counter dynamically</a:t>
            </a:r>
          </a:p>
        </p:txBody>
      </p:sp>
      <p:pic>
        <p:nvPicPr>
          <p:cNvPr id="5" name="Picture 3" descr="C:\Users\Medicine\Desktop\開課\Proj2\asia6064320110711075314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4" y="5046244"/>
            <a:ext cx="3742310" cy="352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4624440" y="4665532"/>
            <a:ext cx="2934992" cy="4582543"/>
            <a:chOff x="4615807" y="4158212"/>
            <a:chExt cx="2934992" cy="4582543"/>
          </a:xfrm>
        </p:grpSpPr>
        <p:pic>
          <p:nvPicPr>
            <p:cNvPr id="3074" name="Picture 2" descr="C:\Users\Medicine\Desktop\214112748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15807" y="4158212"/>
              <a:ext cx="2926359" cy="2926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Medicine\Desktop\214112748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15808" y="5005638"/>
              <a:ext cx="2926359" cy="2926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Medicine\Desktop\214112748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24440" y="5814396"/>
              <a:ext cx="2926359" cy="2926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C:\Users\Medicine\Downloads\5602830273_f77609f0ae_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72" y="4665532"/>
            <a:ext cx="5854328" cy="390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20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2003403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733425"/>
            <a:ext cx="8291512" cy="7316788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2003403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2447925"/>
            <a:ext cx="12288837" cy="4286250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2003403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914525"/>
            <a:ext cx="11112500" cy="5913438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2003403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909763"/>
            <a:ext cx="11112500" cy="5922962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358900" y="376238"/>
            <a:ext cx="10464800" cy="1277937"/>
          </a:xfrm>
        </p:spPr>
        <p:txBody>
          <a:bodyPr/>
          <a:lstStyle/>
          <a:p>
            <a:pPr eaLnBrk="1"/>
            <a:r>
              <a:rPr lang="en-US" altLang="zh-TW" smtClean="0">
                <a:ea typeface="新細明體" pitchFamily="18" charset="-120"/>
              </a:rPr>
              <a:t>Coarse Grained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2003403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909763"/>
            <a:ext cx="11112500" cy="5922962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358900" y="376238"/>
            <a:ext cx="10464800" cy="1277937"/>
          </a:xfrm>
        </p:spPr>
        <p:txBody>
          <a:bodyPr/>
          <a:lstStyle/>
          <a:p>
            <a:pPr eaLnBrk="1"/>
            <a:r>
              <a:rPr lang="en-US" altLang="zh-TW" smtClean="0">
                <a:ea typeface="新細明體" pitchFamily="18" charset="-120"/>
              </a:rPr>
              <a:t>Fine Grained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>
          <a:xfrm>
            <a:off x="1216025" y="733425"/>
            <a:ext cx="10464800" cy="1238250"/>
          </a:xfrm>
        </p:spPr>
        <p:txBody>
          <a:bodyPr/>
          <a:lstStyle/>
          <a:p>
            <a:pPr eaLnBrk="1"/>
            <a:r>
              <a:rPr lang="zh-TW" altLang="en-US" dirty="0" smtClean="0">
                <a:ea typeface="新細明體" pitchFamily="18" charset="-120"/>
              </a:rPr>
              <a:t>作業內容</a:t>
            </a:r>
            <a:endParaRPr lang="en-US" altLang="zh-TW" dirty="0" smtClean="0">
              <a:ea typeface="新細明體" pitchFamily="18" charset="-12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zh-TW" altLang="zh-TW" sz="4000" dirty="0"/>
              <a:t>附檔中</a:t>
            </a:r>
            <a:r>
              <a:rPr lang="zh-TW" altLang="zh-TW" sz="4000" dirty="0" smtClean="0"/>
              <a:t>有</a:t>
            </a:r>
            <a:r>
              <a:rPr lang="en-US" altLang="zh-TW" sz="4000" dirty="0" err="1" smtClean="0"/>
              <a:t>nqueens_bestSerial</a:t>
            </a:r>
            <a:r>
              <a:rPr lang="zh-TW" altLang="zh-TW" sz="4000" dirty="0" smtClean="0"/>
              <a:t>、</a:t>
            </a:r>
            <a:r>
              <a:rPr lang="en-US" altLang="zh-TW" sz="4000" dirty="0" err="1" smtClean="0"/>
              <a:t>nqueens_naive</a:t>
            </a:r>
            <a:r>
              <a:rPr lang="zh-TW" altLang="zh-TW" sz="4000" dirty="0" smtClean="0"/>
              <a:t>、</a:t>
            </a:r>
            <a:r>
              <a:rPr lang="en-US" altLang="zh-TW" sz="4000" dirty="0" err="1"/>
              <a:t>n</a:t>
            </a:r>
            <a:r>
              <a:rPr lang="en-US" altLang="zh-TW" sz="4000" dirty="0" err="1" smtClean="0"/>
              <a:t>queens_parallel</a:t>
            </a:r>
            <a:endParaRPr lang="en-US" altLang="zh-TW" sz="4000" dirty="0">
              <a:ea typeface="新細明體" pitchFamily="18" charset="-120"/>
            </a:endParaRP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zh-TW" altLang="en-US" sz="3600" dirty="0">
                <a:ea typeface="新細明體" pitchFamily="18" charset="-120"/>
              </a:rPr>
              <a:t>請</a:t>
            </a:r>
            <a:r>
              <a:rPr lang="zh-TW" altLang="en-US" sz="3600" dirty="0" smtClean="0">
                <a:ea typeface="新細明體" pitchFamily="18" charset="-120"/>
              </a:rPr>
              <a:t>改善</a:t>
            </a:r>
            <a:r>
              <a:rPr lang="en-US" altLang="zh-TW" sz="3600" dirty="0" err="1" smtClean="0">
                <a:ea typeface="新細明體" pitchFamily="18" charset="-120"/>
              </a:rPr>
              <a:t>nqueens_parallel</a:t>
            </a:r>
            <a:r>
              <a:rPr lang="zh-TW" altLang="en-US" sz="3600" dirty="0">
                <a:ea typeface="新細明體" pitchFamily="18" charset="-120"/>
              </a:rPr>
              <a:t>這隻程式，讓他效能變更好，並比較以下</a:t>
            </a:r>
          </a:p>
          <a:p>
            <a:pPr lvl="1" algn="l" eaLnBrk="1">
              <a:spcBef>
                <a:spcPts val="4200"/>
              </a:spcBef>
              <a:buFontTx/>
              <a:buChar char="•"/>
            </a:pPr>
            <a:r>
              <a:rPr lang="zh-TW" altLang="en-US" sz="3600" dirty="0" smtClean="0">
                <a:ea typeface="新細明體" pitchFamily="18" charset="-120"/>
              </a:rPr>
              <a:t>用</a:t>
            </a:r>
            <a:r>
              <a:rPr lang="en-US" altLang="zh-TW" sz="3600" dirty="0">
                <a:ea typeface="新細明體" pitchFamily="18" charset="-120"/>
              </a:rPr>
              <a:t>Coarse Grained</a:t>
            </a:r>
            <a:r>
              <a:rPr lang="zh-TW" altLang="en-US" sz="3600" dirty="0">
                <a:ea typeface="新細明體" pitchFamily="18" charset="-120"/>
              </a:rPr>
              <a:t>的方式平行化和</a:t>
            </a:r>
            <a:r>
              <a:rPr lang="en-US" altLang="zh-TW" sz="3600" dirty="0">
                <a:ea typeface="新細明體" pitchFamily="18" charset="-120"/>
              </a:rPr>
              <a:t>Fine Grained</a:t>
            </a:r>
            <a:r>
              <a:rPr lang="zh-TW" altLang="en-US" sz="3600" dirty="0">
                <a:ea typeface="新細明體" pitchFamily="18" charset="-120"/>
              </a:rPr>
              <a:t>的方式比起來，哪一種比較適合</a:t>
            </a:r>
            <a:r>
              <a:rPr lang="en-US" altLang="zh-TW" sz="3600" dirty="0">
                <a:ea typeface="新細明體" pitchFamily="18" charset="-120"/>
              </a:rPr>
              <a:t>DFS</a:t>
            </a:r>
            <a:r>
              <a:rPr lang="zh-TW" altLang="en-US" sz="3600" dirty="0">
                <a:ea typeface="新細明體" pitchFamily="18" charset="-120"/>
              </a:rPr>
              <a:t>的問題。</a:t>
            </a:r>
            <a:endParaRPr lang="en-US" altLang="zh-TW" sz="3600" dirty="0">
              <a:ea typeface="新細明體" pitchFamily="18" charset="-120"/>
            </a:endParaRPr>
          </a:p>
          <a:p>
            <a:pPr lvl="1" algn="l" eaLnBrk="1">
              <a:spcBef>
                <a:spcPts val="4200"/>
              </a:spcBef>
              <a:buFontTx/>
              <a:buChar char="•"/>
            </a:pPr>
            <a:r>
              <a:rPr lang="zh-TW" altLang="en-US" sz="3600" dirty="0" smtClean="0">
                <a:ea typeface="新細明體" pitchFamily="18" charset="-120"/>
              </a:rPr>
              <a:t>什麼</a:t>
            </a:r>
            <a:r>
              <a:rPr lang="zh-TW" altLang="en-US" sz="3600" dirty="0">
                <a:ea typeface="新細明體" pitchFamily="18" charset="-120"/>
              </a:rPr>
              <a:t>情況和什麼時候分多少個</a:t>
            </a:r>
            <a:r>
              <a:rPr lang="en-US" altLang="zh-TW" sz="3600" dirty="0">
                <a:ea typeface="新細明體" pitchFamily="18" charset="-120"/>
              </a:rPr>
              <a:t>thread</a:t>
            </a:r>
            <a:r>
              <a:rPr lang="zh-TW" altLang="en-US" sz="3600" dirty="0">
                <a:ea typeface="新細明體" pitchFamily="18" charset="-120"/>
              </a:rPr>
              <a:t>會比較快請</a:t>
            </a:r>
            <a:r>
              <a:rPr lang="zh-TW" altLang="en-US" sz="3600" dirty="0" smtClean="0">
                <a:ea typeface="新細明體" pitchFamily="18" charset="-120"/>
              </a:rPr>
              <a:t>比較</a:t>
            </a:r>
            <a:r>
              <a:rPr lang="en-US" altLang="zh-TW" sz="3600" dirty="0" smtClean="0">
                <a:ea typeface="新細明體" pitchFamily="18" charset="-120"/>
              </a:rPr>
              <a:t>n</a:t>
            </a:r>
            <a:r>
              <a:rPr lang="en-US" altLang="zh-TW" sz="3600" smtClean="0">
                <a:ea typeface="新細明體" pitchFamily="18" charset="-120"/>
              </a:rPr>
              <a:t>queens_bestSerial</a:t>
            </a:r>
            <a:r>
              <a:rPr lang="zh-TW" altLang="en-US" sz="3600" dirty="0">
                <a:ea typeface="新細明體" pitchFamily="18" charset="-120"/>
              </a:rPr>
              <a:t>和你的程式的結果</a:t>
            </a:r>
            <a:endParaRPr lang="en-US" altLang="zh-TW" sz="3600" dirty="0">
              <a:ea typeface="新細明體" pitchFamily="18" charset="-120"/>
            </a:endParaRPr>
          </a:p>
          <a:p>
            <a:pPr algn="l" eaLnBrk="1">
              <a:spcBef>
                <a:spcPts val="4200"/>
              </a:spcBef>
              <a:buFontTx/>
              <a:buChar char="•"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>
          <a:xfrm>
            <a:off x="1216025" y="733425"/>
            <a:ext cx="10464800" cy="1238250"/>
          </a:xfrm>
        </p:spPr>
        <p:txBody>
          <a:bodyPr/>
          <a:lstStyle/>
          <a:p>
            <a:pPr eaLnBrk="1"/>
            <a:r>
              <a:rPr lang="zh-TW" altLang="en-US" smtClean="0">
                <a:ea typeface="新細明體" pitchFamily="18" charset="-120"/>
              </a:rPr>
              <a:t>報告內容</a:t>
            </a:r>
            <a:endParaRPr lang="en-US" altLang="zh-TW" smtClean="0">
              <a:ea typeface="新細明體" pitchFamily="18" charset="-12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87463" y="2662238"/>
            <a:ext cx="10464800" cy="6715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lIns="0" tIns="0" rIns="0" bIns="0"/>
          <a:lstStyle>
            <a:lvl1pPr marL="381000" indent="-3810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zh-TW" altLang="en-US" sz="4000">
                <a:ea typeface="新細明體" pitchFamily="18" charset="-120"/>
              </a:rPr>
              <a:t>統一格式</a:t>
            </a:r>
            <a:endParaRPr lang="en-US" altLang="zh-TW" sz="4000">
              <a:ea typeface="新細明體" pitchFamily="18" charset="-120"/>
            </a:endParaRP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zh-TW" altLang="en-US" sz="4000">
                <a:ea typeface="新細明體" pitchFamily="18" charset="-120"/>
              </a:rPr>
              <a:t>只要求結果和分析</a:t>
            </a:r>
            <a:endParaRPr lang="en-US" altLang="zh-TW" sz="4000">
              <a:ea typeface="新細明體" pitchFamily="18" charset="-120"/>
            </a:endParaRPr>
          </a:p>
          <a:p>
            <a:pPr algn="l" eaLnBrk="1">
              <a:spcBef>
                <a:spcPts val="4200"/>
              </a:spcBef>
              <a:buFontTx/>
              <a:buChar char="•"/>
            </a:pPr>
            <a:r>
              <a:rPr lang="zh-TW" altLang="en-US" sz="4000">
                <a:ea typeface="新細明體" pitchFamily="18" charset="-120"/>
              </a:rPr>
              <a:t>不可超過兩頁</a:t>
            </a:r>
            <a:endParaRPr lang="en-US" altLang="zh-TW" sz="4000">
              <a:ea typeface="新細明體" pitchFamily="18" charset="-120"/>
            </a:endParaRPr>
          </a:p>
          <a:p>
            <a:pPr algn="l" eaLnBrk="1">
              <a:spcBef>
                <a:spcPts val="4200"/>
              </a:spcBef>
              <a:buFontTx/>
              <a:buChar char="•"/>
            </a:pPr>
            <a:endParaRPr lang="en-US" altLang="zh-TW" sz="400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644525" y="733424"/>
            <a:ext cx="11787188" cy="1767111"/>
          </a:xfrm>
        </p:spPr>
        <p:txBody>
          <a:bodyPr/>
          <a:lstStyle/>
          <a:p>
            <a:pPr eaLnBrk="1"/>
            <a:r>
              <a:rPr lang="en-US" altLang="zh-TW" sz="7000" dirty="0" smtClean="0">
                <a:ea typeface="新細明體" pitchFamily="18" charset="-120"/>
              </a:rPr>
              <a:t>Do We Really Benefit from Multi-tasking?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More than one core:</a:t>
            </a:r>
          </a:p>
          <a:p>
            <a:pPr marL="1066800" lvl="3" indent="-381000" eaLnBrk="1"/>
            <a:r>
              <a:rPr lang="en-US" altLang="zh-TW" dirty="0" smtClean="0">
                <a:ea typeface="新細明體" pitchFamily="18" charset="-120"/>
              </a:rPr>
              <a:t>Execute many applications at once</a:t>
            </a:r>
          </a:p>
          <a:p>
            <a:pPr marL="1066800" lvl="3" indent="-381000" eaLnBrk="1"/>
            <a:r>
              <a:rPr lang="en-US" altLang="zh-TW" dirty="0" smtClean="0">
                <a:ea typeface="新細明體" pitchFamily="18" charset="-120"/>
              </a:rPr>
              <a:t>Use all performance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Multiple task on one core:</a:t>
            </a:r>
          </a:p>
          <a:p>
            <a:pPr marL="1066800" lvl="3" indent="-381000" eaLnBrk="1"/>
            <a:r>
              <a:rPr lang="en-US" altLang="zh-TW" dirty="0" smtClean="0">
                <a:ea typeface="新細明體" pitchFamily="18" charset="-120"/>
              </a:rPr>
              <a:t>Data dependency blocks</a:t>
            </a:r>
          </a:p>
          <a:p>
            <a:pPr marL="1066800" lvl="3" indent="-381000" eaLnBrk="1"/>
            <a:r>
              <a:rPr lang="en-US" altLang="zh-TW" dirty="0" smtClean="0">
                <a:ea typeface="新細明體" pitchFamily="18" charset="-120"/>
              </a:rPr>
              <a:t>IO operation blocks</a:t>
            </a:r>
          </a:p>
        </p:txBody>
      </p:sp>
    </p:spTree>
    <p:extLst>
      <p:ext uri="{BB962C8B-B14F-4D97-AF65-F5344CB8AC3E}">
        <p14:creationId xmlns:p14="http://schemas.microsoft.com/office/powerpoint/2010/main" val="22565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453728" y="733425"/>
            <a:ext cx="12169351" cy="1238250"/>
          </a:xfrm>
        </p:spPr>
        <p:txBody>
          <a:bodyPr/>
          <a:lstStyle/>
          <a:p>
            <a:pPr marL="381000" indent="-381000" eaLnBrk="1"/>
            <a:r>
              <a:rPr lang="en-US" altLang="zh-TW" sz="7200" dirty="0" smtClean="0">
                <a:ea typeface="新細明體" pitchFamily="18" charset="-120"/>
              </a:rPr>
              <a:t>When Process meets Thread</a:t>
            </a:r>
            <a:endParaRPr lang="en-US" altLang="zh-TW" sz="7200" dirty="0">
              <a:ea typeface="新細明體" pitchFamily="18" charset="-120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7463" y="2662238"/>
            <a:ext cx="10464800" cy="6715125"/>
          </a:xfrm>
        </p:spPr>
        <p:txBody>
          <a:bodyPr/>
          <a:lstStyle/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Big V.S. Small – Make it light enough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Context switch – Moving whole car or box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Shared Memory – Shared </a:t>
            </a:r>
            <a:r>
              <a:rPr lang="en-US" altLang="zh-TW" dirty="0">
                <a:ea typeface="新細明體" pitchFamily="18" charset="-120"/>
              </a:rPr>
              <a:t>s</a:t>
            </a:r>
            <a:r>
              <a:rPr lang="en-US" altLang="zh-TW" dirty="0" smtClean="0">
                <a:ea typeface="新細明體" pitchFamily="18" charset="-120"/>
              </a:rPr>
              <a:t>hopping car</a:t>
            </a:r>
          </a:p>
          <a:p>
            <a:pPr marL="381000" indent="-381000" eaLnBrk="1"/>
            <a:r>
              <a:rPr lang="en-US" altLang="zh-TW" dirty="0" smtClean="0">
                <a:ea typeface="新細明體" pitchFamily="18" charset="-120"/>
              </a:rPr>
              <a:t>Different way to create – A Thread is lighter</a:t>
            </a:r>
          </a:p>
        </p:txBody>
      </p:sp>
      <p:pic>
        <p:nvPicPr>
          <p:cNvPr id="5" name="Picture 3" descr="C:\Users\Medicine\Desktop\開課\Proj2\asia6064320110711075314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194" y="6244952"/>
            <a:ext cx="3742310" cy="352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Medicine\Desktop\2141127480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946" y="6831755"/>
            <a:ext cx="2926359" cy="29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926336" y="7360138"/>
            <a:ext cx="1981183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TW" sz="7800" b="1" cap="all" spc="0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V.S.</a:t>
            </a:r>
            <a:endParaRPr lang="zh-TW" altLang="en-US" sz="7800" b="1" cap="all" spc="0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415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188" y="3868738"/>
            <a:ext cx="10464800" cy="1277937"/>
          </a:xfrm>
        </p:spPr>
        <p:txBody>
          <a:bodyPr/>
          <a:lstStyle/>
          <a:p>
            <a:pPr eaLnBrk="1"/>
            <a:r>
              <a:rPr lang="en-US" altLang="zh-TW" dirty="0" smtClean="0">
                <a:ea typeface="新細明體" pitchFamily="18" charset="-120"/>
              </a:rPr>
              <a:t>What is Threads?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188" y="5249863"/>
            <a:ext cx="10464800" cy="1130300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buFontTx/>
              <a:buNone/>
            </a:pPr>
            <a:r>
              <a:rPr lang="en-US" altLang="zh-TW" sz="3200" dirty="0" smtClean="0">
                <a:ea typeface="新細明體" pitchFamily="18" charset="-120"/>
              </a:rPr>
              <a:t>On the other side…</a:t>
            </a:r>
            <a:endParaRPr lang="zh-TW" altLang="zh-TW" sz="3200" dirty="0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88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">
      <a:dk1>
        <a:srgbClr val="42464D"/>
      </a:dk1>
      <a:lt1>
        <a:srgbClr val="FFFFFF"/>
      </a:lt1>
      <a:dk2>
        <a:srgbClr val="000000"/>
      </a:dk2>
      <a:lt2>
        <a:srgbClr val="D4D6D9"/>
      </a:lt2>
      <a:accent1>
        <a:srgbClr val="094EB3"/>
      </a:accent1>
      <a:accent2>
        <a:srgbClr val="1B8D14"/>
      </a:accent2>
      <a:accent3>
        <a:srgbClr val="AAAAAA"/>
      </a:accent3>
      <a:accent4>
        <a:srgbClr val="DADADA"/>
      </a:accent4>
      <a:accent5>
        <a:srgbClr val="AAB2D6"/>
      </a:accent5>
      <a:accent6>
        <a:srgbClr val="177F11"/>
      </a:accent6>
      <a:hlink>
        <a:srgbClr val="0000FF"/>
      </a:hlink>
      <a:folHlink>
        <a:srgbClr val="FF00FF"/>
      </a:folHlink>
    </a:clrScheme>
    <a:fontScheme name="預設簡報設計">
      <a:majorFont>
        <a:latin typeface="Helvetica Light"/>
        <a:ea typeface=""/>
        <a:cs typeface=""/>
      </a:majorFont>
      <a:minorFont>
        <a:latin typeface="Helvetic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FB3"/>
            </a:gs>
            <a:gs pos="100000">
              <a:srgbClr val="0C3280"/>
            </a:gs>
          </a:gsLst>
          <a:lin ang="5400000"/>
        </a:gradFill>
        <a:ln w="12700" cap="flat" cmpd="sng" algn="ctr">
          <a:noFill/>
          <a:prstDash val="solid"/>
          <a:miter lim="0"/>
          <a:headEnd type="none" w="med" len="med"/>
          <a:tailEnd type="none" w="med" len="med"/>
        </a:ln>
        <a:effectLst>
          <a:outerShdw algn="ctr" rotWithShape="0">
            <a:srgbClr val="000000">
              <a:alpha val="79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38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FB3"/>
            </a:gs>
            <a:gs pos="100000">
              <a:srgbClr val="0C3280"/>
            </a:gs>
          </a:gsLst>
          <a:lin ang="5400000"/>
        </a:gradFill>
        <a:ln w="12700" cap="flat" cmpd="sng" algn="ctr">
          <a:noFill/>
          <a:prstDash val="solid"/>
          <a:miter lim="0"/>
          <a:headEnd type="none" w="med" len="med"/>
          <a:tailEnd type="none" w="med" len="med"/>
        </a:ln>
        <a:effectLst>
          <a:outerShdw algn="ctr" rotWithShape="0">
            <a:srgbClr val="000000">
              <a:alpha val="79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38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Helvetica Light" charset="0"/>
            <a:sym typeface="Helvetica Light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572E2D"/>
      </a:dk1>
      <a:lt1>
        <a:srgbClr val="2A5657"/>
      </a:lt1>
      <a:dk2>
        <a:srgbClr val="42464D"/>
      </a:dk2>
      <a:lt2>
        <a:srgbClr val="D4D6D9"/>
      </a:lt2>
      <a:accent1>
        <a:srgbClr val="094EB3"/>
      </a:accent1>
      <a:accent2>
        <a:srgbClr val="1B8D14"/>
      </a:accent2>
      <a:accent3>
        <a:srgbClr val="ACB4B4"/>
      </a:accent3>
      <a:accent4>
        <a:srgbClr val="492625"/>
      </a:accent4>
      <a:accent5>
        <a:srgbClr val="AAB2D6"/>
      </a:accent5>
      <a:accent6>
        <a:srgbClr val="177F11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1671</TotalTime>
  <Words>1926</Words>
  <Application>Microsoft Office PowerPoint</Application>
  <PresentationFormat>自訂</PresentationFormat>
  <Paragraphs>383</Paragraphs>
  <Slides>66</Slides>
  <Notes>26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67" baseType="lpstr">
      <vt:lpstr>預設簡報設計</vt:lpstr>
      <vt:lpstr>系統軟體與平台</vt:lpstr>
      <vt:lpstr>大綱</vt:lpstr>
      <vt:lpstr>Why is Multi-tasking?</vt:lpstr>
      <vt:lpstr>Why is Multi-tasking?</vt:lpstr>
      <vt:lpstr>Parallelism is Creating Slaves</vt:lpstr>
      <vt:lpstr>It’s NOT Dynamic Enough!</vt:lpstr>
      <vt:lpstr>Do We Really Benefit from Multi-tasking?</vt:lpstr>
      <vt:lpstr>When Process meets Thread</vt:lpstr>
      <vt:lpstr>What is Threads?</vt:lpstr>
      <vt:lpstr>What Does a Thread Look Like</vt:lpstr>
      <vt:lpstr>Threads</vt:lpstr>
      <vt:lpstr>Processes and Threads</vt:lpstr>
      <vt:lpstr>PowerPoint 簡報</vt:lpstr>
      <vt:lpstr>Creation Overhead</vt:lpstr>
      <vt:lpstr>PowerPoint 簡報</vt:lpstr>
      <vt:lpstr>PowerPoint 簡報</vt:lpstr>
      <vt:lpstr>PowerPoint 簡報</vt:lpstr>
      <vt:lpstr>How to Use Pthread</vt:lpstr>
      <vt:lpstr>How to Use Pthread</vt:lpstr>
      <vt:lpstr>How to Use Pthread</vt:lpstr>
      <vt:lpstr>PowerPoint 簡報</vt:lpstr>
      <vt:lpstr>PowerPoint 簡報</vt:lpstr>
      <vt:lpstr>PowerPoint 簡報</vt:lpstr>
      <vt:lpstr>PowerPoint 簡報</vt:lpstr>
      <vt:lpstr>PowerPoint 簡報</vt:lpstr>
      <vt:lpstr>Example: Creation of 2 Threads (1/2)</vt:lpstr>
      <vt:lpstr>PowerPoint 簡報</vt:lpstr>
      <vt:lpstr>PowerPoint 簡報</vt:lpstr>
      <vt:lpstr>PowerPoint 簡報</vt:lpstr>
      <vt:lpstr>Bug fixed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Vtune</vt:lpstr>
      <vt:lpstr>Download Full Version</vt:lpstr>
      <vt:lpstr>Only e-mail is important</vt:lpstr>
      <vt:lpstr>PowerPoint 簡報</vt:lpstr>
      <vt:lpstr>Download link</vt:lpstr>
      <vt:lpstr>Get your code</vt:lpstr>
      <vt:lpstr>2013 Update 2</vt:lpstr>
      <vt:lpstr>Vtune</vt:lpstr>
      <vt:lpstr>Intel® VTune™  Advisor XE</vt:lpstr>
      <vt:lpstr>Intel® VTune™  Inspector XE</vt:lpstr>
      <vt:lpstr>Intel® VTune™  Amplifier XE</vt:lpstr>
      <vt:lpstr>使用介紹</vt:lpstr>
      <vt:lpstr>Intel® VTune™  Amplifier XE</vt:lpstr>
      <vt:lpstr>Hotspot Analyze</vt:lpstr>
      <vt:lpstr>Concurrency Analyze</vt:lpstr>
      <vt:lpstr>Locks and Waits Analyze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Coarse Grained</vt:lpstr>
      <vt:lpstr>Fine Grained</vt:lpstr>
      <vt:lpstr>作業內容</vt:lpstr>
      <vt:lpstr>報告內容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</dc:title>
  <dc:creator>Medicine</dc:creator>
  <cp:lastModifiedBy>Medicine</cp:lastModifiedBy>
  <cp:revision>256</cp:revision>
  <cp:lastPrinted>2014-01-21T16:08:22Z</cp:lastPrinted>
  <dcterms:modified xsi:type="dcterms:W3CDTF">2014-01-21T16:09:59Z</dcterms:modified>
</cp:coreProperties>
</file>